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0" r:id="rId1"/>
  </p:sldMasterIdLst>
  <p:notesMasterIdLst>
    <p:notesMasterId r:id="rId18"/>
  </p:notesMasterIdLst>
  <p:sldIdLst>
    <p:sldId id="256" r:id="rId2"/>
    <p:sldId id="271" r:id="rId3"/>
    <p:sldId id="268" r:id="rId4"/>
    <p:sldId id="257" r:id="rId5"/>
    <p:sldId id="265" r:id="rId6"/>
    <p:sldId id="258" r:id="rId7"/>
    <p:sldId id="259" r:id="rId8"/>
    <p:sldId id="266" r:id="rId9"/>
    <p:sldId id="260" r:id="rId10"/>
    <p:sldId id="261" r:id="rId11"/>
    <p:sldId id="262" r:id="rId12"/>
    <p:sldId id="263" r:id="rId13"/>
    <p:sldId id="269" r:id="rId14"/>
    <p:sldId id="270" r:id="rId15"/>
    <p:sldId id="267" r:id="rId16"/>
    <p:sldId id="264" r:id="rId17"/>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882" autoAdjust="0"/>
    <p:restoredTop sz="94660"/>
  </p:normalViewPr>
  <p:slideViewPr>
    <p:cSldViewPr>
      <p:cViewPr varScale="1">
        <p:scale>
          <a:sx n="106" d="100"/>
          <a:sy n="106" d="100"/>
        </p:scale>
        <p:origin x="-20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5546" cy="501387"/>
          </a:xfrm>
          <a:prstGeom prst="rect">
            <a:avLst/>
          </a:prstGeom>
        </p:spPr>
        <p:txBody>
          <a:bodyPr vert="horz" lIns="84710" tIns="42355" rIns="84710" bIns="42355" rtlCol="0"/>
          <a:lstStyle>
            <a:lvl1pPr algn="l">
              <a:defRPr sz="1100"/>
            </a:lvl1pPr>
          </a:lstStyle>
          <a:p>
            <a:endParaRPr lang="ru-RU"/>
          </a:p>
        </p:txBody>
      </p:sp>
      <p:sp>
        <p:nvSpPr>
          <p:cNvPr id="3" name="Дата 2"/>
          <p:cNvSpPr>
            <a:spLocks noGrp="1"/>
          </p:cNvSpPr>
          <p:nvPr>
            <p:ph type="dt" idx="1"/>
          </p:nvPr>
        </p:nvSpPr>
        <p:spPr>
          <a:xfrm>
            <a:off x="3901171" y="0"/>
            <a:ext cx="2985546" cy="501387"/>
          </a:xfrm>
          <a:prstGeom prst="rect">
            <a:avLst/>
          </a:prstGeom>
        </p:spPr>
        <p:txBody>
          <a:bodyPr vert="horz" lIns="84710" tIns="42355" rIns="84710" bIns="42355" rtlCol="0"/>
          <a:lstStyle>
            <a:lvl1pPr algn="r">
              <a:defRPr sz="1100"/>
            </a:lvl1pPr>
          </a:lstStyle>
          <a:p>
            <a:fld id="{43C10972-E2D8-423D-AC68-D25C18EB5BA3}" type="datetimeFigureOut">
              <a:rPr lang="ru-RU" smtClean="0"/>
              <a:pPr/>
              <a:t>04.04.2017</a:t>
            </a:fld>
            <a:endParaRPr lang="ru-RU"/>
          </a:p>
        </p:txBody>
      </p:sp>
      <p:sp>
        <p:nvSpPr>
          <p:cNvPr id="4" name="Образ слайда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84710" tIns="42355" rIns="84710" bIns="42355" rtlCol="0" anchor="ctr"/>
          <a:lstStyle/>
          <a:p>
            <a:endParaRPr lang="ru-RU"/>
          </a:p>
        </p:txBody>
      </p:sp>
      <p:sp>
        <p:nvSpPr>
          <p:cNvPr id="5" name="Заметки 4"/>
          <p:cNvSpPr>
            <a:spLocks noGrp="1"/>
          </p:cNvSpPr>
          <p:nvPr>
            <p:ph type="body" sz="quarter" idx="3"/>
          </p:nvPr>
        </p:nvSpPr>
        <p:spPr>
          <a:xfrm>
            <a:off x="688527" y="4759457"/>
            <a:ext cx="5511109" cy="4509506"/>
          </a:xfrm>
          <a:prstGeom prst="rect">
            <a:avLst/>
          </a:prstGeom>
        </p:spPr>
        <p:txBody>
          <a:bodyPr vert="horz" lIns="84710" tIns="42355" rIns="84710" bIns="42355"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426"/>
            <a:ext cx="2985546" cy="501386"/>
          </a:xfrm>
          <a:prstGeom prst="rect">
            <a:avLst/>
          </a:prstGeom>
        </p:spPr>
        <p:txBody>
          <a:bodyPr vert="horz" lIns="84710" tIns="42355" rIns="84710" bIns="42355" rtlCol="0" anchor="b"/>
          <a:lstStyle>
            <a:lvl1pPr algn="l">
              <a:defRPr sz="1100"/>
            </a:lvl1pPr>
          </a:lstStyle>
          <a:p>
            <a:endParaRPr lang="ru-RU"/>
          </a:p>
        </p:txBody>
      </p:sp>
      <p:sp>
        <p:nvSpPr>
          <p:cNvPr id="7" name="Номер слайда 6"/>
          <p:cNvSpPr>
            <a:spLocks noGrp="1"/>
          </p:cNvSpPr>
          <p:nvPr>
            <p:ph type="sldNum" sz="quarter" idx="5"/>
          </p:nvPr>
        </p:nvSpPr>
        <p:spPr>
          <a:xfrm>
            <a:off x="3901171" y="9517426"/>
            <a:ext cx="2985546" cy="501386"/>
          </a:xfrm>
          <a:prstGeom prst="rect">
            <a:avLst/>
          </a:prstGeom>
        </p:spPr>
        <p:txBody>
          <a:bodyPr vert="horz" lIns="84710" tIns="42355" rIns="84710" bIns="42355" rtlCol="0" anchor="b"/>
          <a:lstStyle>
            <a:lvl1pPr algn="r">
              <a:defRPr sz="1100"/>
            </a:lvl1pPr>
          </a:lstStyle>
          <a:p>
            <a:fld id="{E7F6A732-5FE9-4424-910E-C3816D6351F7}" type="slidenum">
              <a:rPr lang="ru-RU" smtClean="0"/>
              <a:pPr/>
              <a:t>‹#›</a:t>
            </a:fld>
            <a:endParaRPr lang="ru-RU"/>
          </a:p>
        </p:txBody>
      </p:sp>
    </p:spTree>
    <p:extLst>
      <p:ext uri="{BB962C8B-B14F-4D97-AF65-F5344CB8AC3E}">
        <p14:creationId xmlns:p14="http://schemas.microsoft.com/office/powerpoint/2010/main" xmlns="" val="412478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7F6A732-5FE9-4424-910E-C3816D6351F7}" type="slidenum">
              <a:rPr lang="ru-RU" smtClean="0"/>
              <a:pPr/>
              <a:t>7</a:t>
            </a:fld>
            <a:endParaRPr lang="ru-RU"/>
          </a:p>
        </p:txBody>
      </p:sp>
    </p:spTree>
    <p:extLst>
      <p:ext uri="{BB962C8B-B14F-4D97-AF65-F5344CB8AC3E}">
        <p14:creationId xmlns:p14="http://schemas.microsoft.com/office/powerpoint/2010/main" xmlns="" val="195713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809F0AEB-3300-4C86-BED4-0627BECE4EB0}" type="datetimeFigureOut">
              <a:rPr lang="ru-RU" smtClean="0"/>
              <a:pPr/>
              <a:t>04.04.2017</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3670AF0A-E497-4F0E-9AB5-4745E7622DBE}"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09F0AEB-3300-4C86-BED4-0627BECE4EB0}" type="datetimeFigureOut">
              <a:rPr lang="ru-RU" smtClean="0"/>
              <a:pPr/>
              <a:t>04.04.2017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70AF0A-E497-4F0E-9AB5-4745E7622DB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09F0AEB-3300-4C86-BED4-0627BECE4EB0}" type="datetimeFigureOut">
              <a:rPr lang="ru-RU" smtClean="0"/>
              <a:pPr/>
              <a:t>04.04.2017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70AF0A-E497-4F0E-9AB5-4745E7622DBE}"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lang="ru-RU" sz="4400" b="0" strike="noStrike" spc="-1">
              <a:solidFill>
                <a:srgbClr val="000000"/>
              </a:solidFill>
              <a:uFill>
                <a:solidFill>
                  <a:srgbClr val="FFFFFF"/>
                </a:solidFill>
              </a:uFill>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809F0AEB-3300-4C86-BED4-0627BECE4EB0}" type="datetimeFigureOut">
              <a:rPr lang="ru-RU" smtClean="0"/>
              <a:pPr/>
              <a:t>04.04.2017</a:t>
            </a:fld>
            <a:endParaRPr lang="ru-RU"/>
          </a:p>
        </p:txBody>
      </p:sp>
      <p:sp>
        <p:nvSpPr>
          <p:cNvPr id="9" name="Номер слайда 8"/>
          <p:cNvSpPr>
            <a:spLocks noGrp="1"/>
          </p:cNvSpPr>
          <p:nvPr>
            <p:ph type="sldNum" sz="quarter" idx="15"/>
          </p:nvPr>
        </p:nvSpPr>
        <p:spPr/>
        <p:txBody>
          <a:bodyPr rtlCol="0"/>
          <a:lstStyle/>
          <a:p>
            <a:fld id="{3670AF0A-E497-4F0E-9AB5-4745E7622DBE}"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809F0AEB-3300-4C86-BED4-0627BECE4EB0}" type="datetimeFigureOut">
              <a:rPr lang="ru-RU" smtClean="0"/>
              <a:pPr/>
              <a:t>04.04.2017</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3670AF0A-E497-4F0E-9AB5-4745E7622DBE}"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809F0AEB-3300-4C86-BED4-0627BECE4EB0}" type="datetimeFigureOut">
              <a:rPr lang="ru-RU" smtClean="0"/>
              <a:pPr/>
              <a:t>04.04.2017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70AF0A-E497-4F0E-9AB5-4745E7622DBE}"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809F0AEB-3300-4C86-BED4-0627BECE4EB0}" type="datetimeFigureOut">
              <a:rPr lang="ru-RU" smtClean="0"/>
              <a:pPr/>
              <a:t>04.04.2017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70AF0A-E497-4F0E-9AB5-4745E7622DBE}"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809F0AEB-3300-4C86-BED4-0627BECE4EB0}" type="datetimeFigureOut">
              <a:rPr lang="ru-RU" smtClean="0"/>
              <a:pPr/>
              <a:t>04.04.2017</a:t>
            </a:fld>
            <a:endParaRPr lang="ru-RU"/>
          </a:p>
        </p:txBody>
      </p:sp>
      <p:sp>
        <p:nvSpPr>
          <p:cNvPr id="7" name="Номер слайда 6"/>
          <p:cNvSpPr>
            <a:spLocks noGrp="1"/>
          </p:cNvSpPr>
          <p:nvPr>
            <p:ph type="sldNum" sz="quarter" idx="11"/>
          </p:nvPr>
        </p:nvSpPr>
        <p:spPr/>
        <p:txBody>
          <a:bodyPr rtlCol="0"/>
          <a:lstStyle/>
          <a:p>
            <a:fld id="{3670AF0A-E497-4F0E-9AB5-4745E7622DBE}"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09F0AEB-3300-4C86-BED4-0627BECE4EB0}" type="datetimeFigureOut">
              <a:rPr lang="ru-RU" smtClean="0"/>
              <a:pPr/>
              <a:t>04.04.2017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70AF0A-E497-4F0E-9AB5-4745E7622DB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809F0AEB-3300-4C86-BED4-0627BECE4EB0}" type="datetimeFigureOut">
              <a:rPr lang="ru-RU" smtClean="0"/>
              <a:pPr/>
              <a:t>04.04.2017</a:t>
            </a:fld>
            <a:endParaRPr lang="ru-RU"/>
          </a:p>
        </p:txBody>
      </p:sp>
      <p:sp>
        <p:nvSpPr>
          <p:cNvPr id="22" name="Номер слайда 21"/>
          <p:cNvSpPr>
            <a:spLocks noGrp="1"/>
          </p:cNvSpPr>
          <p:nvPr>
            <p:ph type="sldNum" sz="quarter" idx="15"/>
          </p:nvPr>
        </p:nvSpPr>
        <p:spPr/>
        <p:txBody>
          <a:bodyPr rtlCol="0"/>
          <a:lstStyle/>
          <a:p>
            <a:fld id="{3670AF0A-E497-4F0E-9AB5-4745E7622DBE}"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809F0AEB-3300-4C86-BED4-0627BECE4EB0}" type="datetimeFigureOut">
              <a:rPr lang="ru-RU" smtClean="0"/>
              <a:pPr/>
              <a:t>04.04.2017</a:t>
            </a:fld>
            <a:endParaRPr lang="ru-RU"/>
          </a:p>
        </p:txBody>
      </p:sp>
      <p:sp>
        <p:nvSpPr>
          <p:cNvPr id="18" name="Номер слайда 17"/>
          <p:cNvSpPr>
            <a:spLocks noGrp="1"/>
          </p:cNvSpPr>
          <p:nvPr>
            <p:ph type="sldNum" sz="quarter" idx="11"/>
          </p:nvPr>
        </p:nvSpPr>
        <p:spPr/>
        <p:txBody>
          <a:bodyPr rtlCol="0"/>
          <a:lstStyle/>
          <a:p>
            <a:fld id="{3670AF0A-E497-4F0E-9AB5-4745E7622DBE}"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09F0AEB-3300-4C86-BED4-0627BECE4EB0}" type="datetimeFigureOut">
              <a:rPr lang="ru-RU" smtClean="0"/>
              <a:pPr/>
              <a:t>04.04.2017</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3670AF0A-E497-4F0E-9AB5-4745E7622DB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0" y="571320"/>
            <a:ext cx="9142560" cy="784440"/>
          </a:xfrm>
          <a:prstGeom prst="rect">
            <a:avLst/>
          </a:prstGeom>
          <a:noFill/>
          <a:ln>
            <a:noFill/>
          </a:ln>
        </p:spPr>
        <p:style>
          <a:lnRef idx="0">
            <a:scrgbClr r="0" g="0" b="0"/>
          </a:lnRef>
          <a:fillRef idx="0">
            <a:scrgbClr r="0" g="0" b="0"/>
          </a:fillRef>
          <a:effectRef idx="0">
            <a:scrgbClr r="0" g="0" b="0"/>
          </a:effectRef>
          <a:fontRef idx="minor"/>
        </p:style>
        <p:txBody>
          <a:bodyPr lIns="45720" tIns="45000" rIns="45720" bIns="45000" anchor="b"/>
          <a:lstStyle/>
          <a:p>
            <a:endParaRPr lang="ru-RU" sz="1800" b="0" strike="noStrike" spc="-1">
              <a:solidFill>
                <a:srgbClr val="000000"/>
              </a:solidFill>
              <a:uFill>
                <a:solidFill>
                  <a:srgbClr val="FFFFFF"/>
                </a:solidFill>
              </a:uFill>
              <a:latin typeface="Arial"/>
            </a:endParaRPr>
          </a:p>
          <a:p>
            <a:endParaRPr lang="ru-RU" sz="1800" b="0" strike="noStrike" spc="-1">
              <a:solidFill>
                <a:srgbClr val="000000"/>
              </a:solidFill>
              <a:uFill>
                <a:solidFill>
                  <a:srgbClr val="FFFFFF"/>
                </a:solidFill>
              </a:uFill>
              <a:latin typeface="Arial"/>
            </a:endParaRPr>
          </a:p>
          <a:p>
            <a:endParaRPr lang="ru-RU" sz="1800" b="0" strike="noStrike" spc="-1">
              <a:solidFill>
                <a:srgbClr val="000000"/>
              </a:solidFill>
              <a:uFill>
                <a:solidFill>
                  <a:srgbClr val="FFFFFF"/>
                </a:solidFill>
              </a:uFill>
              <a:latin typeface="Arial"/>
            </a:endParaRPr>
          </a:p>
          <a:p>
            <a:pPr algn="r">
              <a:lnSpc>
                <a:spcPct val="100000"/>
              </a:lnSpc>
            </a:pPr>
            <a:endParaRPr lang="ru-RU" sz="1800" b="0" strike="noStrike" spc="-1">
              <a:solidFill>
                <a:srgbClr val="000000"/>
              </a:solidFill>
              <a:uFill>
                <a:solidFill>
                  <a:srgbClr val="FFFFFF"/>
                </a:solidFill>
              </a:uFill>
              <a:latin typeface="Arial"/>
            </a:endParaRPr>
          </a:p>
        </p:txBody>
      </p:sp>
      <p:sp>
        <p:nvSpPr>
          <p:cNvPr id="79" name="CustomShape 2"/>
          <p:cNvSpPr/>
          <p:nvPr/>
        </p:nvSpPr>
        <p:spPr>
          <a:xfrm>
            <a:off x="285840" y="571480"/>
            <a:ext cx="8571240" cy="5999240"/>
          </a:xfrm>
          <a:prstGeom prst="rect">
            <a:avLst/>
          </a:prstGeom>
          <a:noFill/>
          <a:ln>
            <a:solidFill>
              <a:srgbClr val="FF0000"/>
            </a:solidFill>
          </a:ln>
        </p:spPr>
        <p:style>
          <a:lnRef idx="0">
            <a:scrgbClr r="0" g="0" b="0"/>
          </a:lnRef>
          <a:fillRef idx="0">
            <a:scrgbClr r="0" g="0" b="0"/>
          </a:fillRef>
          <a:effectRef idx="0">
            <a:scrgbClr r="0" g="0" b="0"/>
          </a:effectRef>
          <a:fontRef idx="minor"/>
        </p:style>
        <p:txBody>
          <a:bodyPr lIns="182880" tIns="0" rIns="90000" bIns="45000"/>
          <a:lstStyle/>
          <a:p>
            <a:pPr marL="36720" algn="ctr">
              <a:lnSpc>
                <a:spcPct val="100000"/>
              </a:lnSpc>
            </a:pPr>
            <a:r>
              <a:rPr lang="kk-KZ" b="1" strike="noStrike" spc="-1" dirty="0" smtClean="0">
                <a:solidFill>
                  <a:srgbClr val="002060"/>
                </a:solidFill>
                <a:uFill>
                  <a:solidFill>
                    <a:srgbClr val="FFFFFF"/>
                  </a:solidFill>
                </a:uFill>
                <a:latin typeface="Times New Roman"/>
                <a:ea typeface="DejaVu Sans"/>
              </a:rPr>
              <a:t> </a:t>
            </a:r>
            <a:endParaRPr lang="ru-RU" b="0" strike="noStrike" spc="-1" dirty="0">
              <a:solidFill>
                <a:srgbClr val="000000"/>
              </a:solidFill>
              <a:uFill>
                <a:solidFill>
                  <a:srgbClr val="FFFFFF"/>
                </a:solidFill>
              </a:uFill>
              <a:latin typeface="Arial"/>
            </a:endParaRPr>
          </a:p>
          <a:p>
            <a:pPr marL="36720" algn="ctr">
              <a:lnSpc>
                <a:spcPct val="100000"/>
              </a:lnSpc>
            </a:pPr>
            <a:endParaRPr lang="ru-RU" b="0" strike="noStrike" spc="-1" dirty="0">
              <a:solidFill>
                <a:srgbClr val="000000"/>
              </a:solidFill>
              <a:uFill>
                <a:solidFill>
                  <a:srgbClr val="FFFFFF"/>
                </a:solidFill>
              </a:uFill>
              <a:latin typeface="Arial"/>
            </a:endParaRPr>
          </a:p>
          <a:p>
            <a:pPr marL="36720" algn="ctr">
              <a:lnSpc>
                <a:spcPct val="100000"/>
              </a:lnSpc>
            </a:pPr>
            <a:endParaRPr lang="ru-RU" b="0" strike="noStrike" spc="-1" dirty="0">
              <a:solidFill>
                <a:srgbClr val="000000"/>
              </a:solidFill>
              <a:uFill>
                <a:solidFill>
                  <a:srgbClr val="FFFFFF"/>
                </a:solidFill>
              </a:uFill>
              <a:latin typeface="Arial"/>
            </a:endParaRPr>
          </a:p>
          <a:p>
            <a:pPr marL="36720" algn="ctr">
              <a:lnSpc>
                <a:spcPct val="100000"/>
              </a:lnSpc>
            </a:pPr>
            <a:r>
              <a:rPr lang="ru-RU" b="1" strike="noStrike" spc="-1" dirty="0" smtClean="0">
                <a:solidFill>
                  <a:srgbClr val="C00000"/>
                </a:solidFill>
                <a:uFill>
                  <a:solidFill>
                    <a:srgbClr val="FFFFFF"/>
                  </a:solidFill>
                </a:uFill>
                <a:latin typeface="Times New Roman"/>
                <a:ea typeface="DejaVu Sans"/>
              </a:rPr>
              <a:t> </a:t>
            </a:r>
            <a:endParaRPr lang="ru-RU" b="0" strike="noStrike" spc="-1" dirty="0">
              <a:solidFill>
                <a:srgbClr val="000000"/>
              </a:solidFill>
              <a:uFill>
                <a:solidFill>
                  <a:srgbClr val="FFFFFF"/>
                </a:solidFill>
              </a:uFill>
              <a:latin typeface="Arial"/>
            </a:endParaRPr>
          </a:p>
          <a:p>
            <a:pPr marL="36720" algn="ctr">
              <a:lnSpc>
                <a:spcPct val="100000"/>
              </a:lnSpc>
            </a:pPr>
            <a:endParaRPr lang="ru-RU" sz="1800" b="0" strike="noStrike" spc="-1" dirty="0">
              <a:solidFill>
                <a:srgbClr val="000000"/>
              </a:solidFill>
              <a:uFill>
                <a:solidFill>
                  <a:srgbClr val="FFFFFF"/>
                </a:solidFill>
              </a:uFill>
              <a:latin typeface="Arial"/>
            </a:endParaRPr>
          </a:p>
          <a:p>
            <a:pPr marL="36720" algn="r">
              <a:lnSpc>
                <a:spcPct val="100000"/>
              </a:lnSpc>
            </a:pPr>
            <a:endParaRPr lang="ru-RU" sz="1800" b="0" strike="noStrike" spc="-1" dirty="0">
              <a:solidFill>
                <a:srgbClr val="000000"/>
              </a:solidFill>
              <a:uFill>
                <a:solidFill>
                  <a:srgbClr val="FFFFFF"/>
                </a:solidFill>
              </a:uFill>
              <a:latin typeface="Arial"/>
            </a:endParaRPr>
          </a:p>
        </p:txBody>
      </p:sp>
      <p:sp>
        <p:nvSpPr>
          <p:cNvPr id="80" name="CustomShape 3"/>
          <p:cNvSpPr/>
          <p:nvPr/>
        </p:nvSpPr>
        <p:spPr>
          <a:xfrm>
            <a:off x="500040" y="500040"/>
            <a:ext cx="8142480" cy="219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2400" b="1" strike="noStrike" spc="-1" dirty="0" smtClean="0">
                <a:solidFill>
                  <a:srgbClr val="002060"/>
                </a:solidFill>
                <a:uFill>
                  <a:solidFill>
                    <a:srgbClr val="FFFFFF"/>
                  </a:solidFill>
                </a:uFill>
                <a:latin typeface="Times New Roman"/>
                <a:ea typeface="DejaVu Sans"/>
              </a:rPr>
              <a:t> </a:t>
            </a:r>
            <a:endParaRPr lang="ru-RU" sz="1800" b="0" strike="noStrike" spc="-1" dirty="0">
              <a:solidFill>
                <a:srgbClr val="000000"/>
              </a:solidFill>
              <a:uFill>
                <a:solidFill>
                  <a:srgbClr val="FFFFFF"/>
                </a:solidFill>
              </a:uFill>
              <a:latin typeface="Arial"/>
            </a:endParaRPr>
          </a:p>
          <a:p>
            <a:pPr algn="ctr">
              <a:lnSpc>
                <a:spcPct val="100000"/>
              </a:lnSpc>
            </a:pPr>
            <a:endParaRPr lang="ru-RU" sz="1800" b="0" strike="noStrike" spc="-1" dirty="0">
              <a:solidFill>
                <a:srgbClr val="000000"/>
              </a:solidFill>
              <a:uFill>
                <a:solidFill>
                  <a:srgbClr val="FFFFFF"/>
                </a:solidFill>
              </a:uFill>
              <a:latin typeface="Arial"/>
            </a:endParaRPr>
          </a:p>
        </p:txBody>
      </p:sp>
      <p:sp>
        <p:nvSpPr>
          <p:cNvPr id="6" name="Заголовок 5"/>
          <p:cNvSpPr>
            <a:spLocks noGrp="1"/>
          </p:cNvSpPr>
          <p:nvPr>
            <p:ph type="title"/>
          </p:nvPr>
        </p:nvSpPr>
        <p:spPr>
          <a:xfrm>
            <a:off x="457200" y="714356"/>
            <a:ext cx="7829576" cy="642942"/>
          </a:xfrm>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kk-KZ" sz="2000" b="1" dirty="0" smtClean="0">
                <a:latin typeface="Times New Roman" pitchFamily="18" charset="0"/>
                <a:cs typeface="Times New Roman" pitchFamily="18" charset="0"/>
              </a:rPr>
              <a:t>Абай атындағы орта мектебінің  2- сынып оқушысы </a:t>
            </a:r>
            <a:r>
              <a:rPr lang="en-US" sz="2000" b="1" dirty="0" smtClean="0">
                <a:latin typeface="Times New Roman" pitchFamily="18" charset="0"/>
                <a:cs typeface="Times New Roman" pitchFamily="18" charset="0"/>
              </a:rPr>
              <a:t>: </a:t>
            </a:r>
            <a:r>
              <a:rPr lang="kk-KZ" sz="2000" b="1" dirty="0" smtClean="0">
                <a:latin typeface="Times New Roman" pitchFamily="18" charset="0"/>
                <a:cs typeface="Times New Roman" pitchFamily="18" charset="0"/>
              </a:rPr>
              <a:t> </a:t>
            </a:r>
            <a:br>
              <a:rPr lang="kk-KZ" sz="2000" b="1" dirty="0" smtClean="0">
                <a:latin typeface="Times New Roman" pitchFamily="18" charset="0"/>
                <a:cs typeface="Times New Roman" pitchFamily="18" charset="0"/>
              </a:rPr>
            </a:br>
            <a:r>
              <a:rPr lang="kk-KZ" sz="2000" b="1" dirty="0" smtClean="0">
                <a:latin typeface="Times New Roman" pitchFamily="18" charset="0"/>
                <a:cs typeface="Times New Roman" pitchFamily="18" charset="0"/>
              </a:rPr>
              <a:t>Серикбол Жансаяның ғылыми жобасы</a:t>
            </a:r>
            <a:endParaRPr lang="ru-RU" sz="2000" b="1" dirty="0">
              <a:latin typeface="Times New Roman" pitchFamily="18" charset="0"/>
              <a:cs typeface="Times New Roman" pitchFamily="18" charset="0"/>
            </a:endParaRPr>
          </a:p>
        </p:txBody>
      </p:sp>
      <p:sp>
        <p:nvSpPr>
          <p:cNvPr id="7" name="Содержимое 6"/>
          <p:cNvSpPr>
            <a:spLocks noGrp="1"/>
          </p:cNvSpPr>
          <p:nvPr>
            <p:ph sz="quarter" idx="1"/>
          </p:nvPr>
        </p:nvSpPr>
        <p:spPr/>
        <p:style>
          <a:lnRef idx="2">
            <a:schemeClr val="accent3"/>
          </a:lnRef>
          <a:fillRef idx="1">
            <a:schemeClr val="lt1"/>
          </a:fillRef>
          <a:effectRef idx="0">
            <a:schemeClr val="accent3"/>
          </a:effectRef>
          <a:fontRef idx="minor">
            <a:schemeClr val="dk1"/>
          </a:fontRef>
        </p:style>
        <p:txBody>
          <a:bodyPr>
            <a:normAutofit/>
          </a:bodyPr>
          <a:lstStyle/>
          <a:p>
            <a:r>
              <a:rPr lang="kk-KZ" sz="2000" b="1" dirty="0" smtClean="0">
                <a:latin typeface="Times New Roman" pitchFamily="18" charset="0"/>
                <a:cs typeface="Times New Roman" pitchFamily="18" charset="0"/>
              </a:rPr>
              <a:t>Сынып басшысы</a:t>
            </a:r>
          </a:p>
          <a:p>
            <a:r>
              <a:rPr lang="kk-KZ" sz="2000" b="1" dirty="0" smtClean="0">
                <a:latin typeface="Times New Roman" pitchFamily="18" charset="0"/>
                <a:cs typeface="Times New Roman" pitchFamily="18" charset="0"/>
              </a:rPr>
              <a:t>Озат оқушы</a:t>
            </a:r>
          </a:p>
          <a:p>
            <a:r>
              <a:rPr lang="en-US" sz="2000" b="1" dirty="0" smtClean="0">
                <a:latin typeface="Times New Roman" pitchFamily="18" charset="0"/>
                <a:cs typeface="Times New Roman" pitchFamily="18" charset="0"/>
              </a:rPr>
              <a:t>NIO </a:t>
            </a:r>
            <a:r>
              <a:rPr lang="kk-KZ" sz="2000" b="1" dirty="0" smtClean="0">
                <a:latin typeface="Times New Roman" pitchFamily="18" charset="0"/>
                <a:cs typeface="Times New Roman" pitchFamily="18" charset="0"/>
              </a:rPr>
              <a:t> олимпиадасы қазақ тілі пәнінен І дәрежелі диплом</a:t>
            </a:r>
          </a:p>
          <a:p>
            <a:r>
              <a:rPr lang="kk-KZ" sz="2000" b="1" dirty="0" smtClean="0">
                <a:latin typeface="Times New Roman" pitchFamily="18" charset="0"/>
                <a:cs typeface="Times New Roman" pitchFamily="18" charset="0"/>
              </a:rPr>
              <a:t>Мектепшілік ғылыми жобасының І орын иегері</a:t>
            </a:r>
          </a:p>
          <a:p>
            <a:r>
              <a:rPr lang="kk-KZ" sz="2000" b="1" dirty="0" smtClean="0">
                <a:latin typeface="Times New Roman" pitchFamily="18" charset="0"/>
                <a:cs typeface="Times New Roman" pitchFamily="18" charset="0"/>
              </a:rPr>
              <a:t>Мектепте өтілетін барлық іс- шараларға белсенді қатысып отырады</a:t>
            </a:r>
          </a:p>
          <a:p>
            <a:pPr>
              <a:buNone/>
            </a:pPr>
            <a:endParaRPr lang="ru-RU" sz="2000" b="1" dirty="0">
              <a:latin typeface="Times New Roman" pitchFamily="18" charset="0"/>
              <a:cs typeface="Times New Roman" pitchFamily="18" charset="0"/>
            </a:endParaRPr>
          </a:p>
        </p:txBody>
      </p:sp>
      <p:pic>
        <p:nvPicPr>
          <p:cNvPr id="15363" name="Picture 3"/>
          <p:cNvPicPr>
            <a:picLocks noGrp="1" noChangeAspect="1" noChangeArrowheads="1"/>
          </p:cNvPicPr>
          <p:nvPr>
            <p:ph sz="quarter" idx="2"/>
          </p:nvPr>
        </p:nvPicPr>
        <p:blipFill>
          <a:blip r:embed="rId2"/>
          <a:srcRect/>
          <a:stretch>
            <a:fillRect/>
          </a:stretch>
        </p:blipFill>
        <p:spPr bwMode="auto">
          <a:xfrm>
            <a:off x="4813300" y="1600200"/>
            <a:ext cx="3544914"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checker dir="vert"/>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428760" y="5572080"/>
            <a:ext cx="8356680" cy="81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just">
              <a:lnSpc>
                <a:spcPct val="100000"/>
              </a:lnSpc>
            </a:pPr>
            <a:r>
              <a:rPr lang="ru-RU" sz="1800" b="0" strike="noStrike" spc="-1" dirty="0" smtClean="0">
                <a:solidFill>
                  <a:srgbClr val="000000"/>
                </a:solidFill>
                <a:uFill>
                  <a:solidFill>
                    <a:srgbClr val="FFFFFF"/>
                  </a:solidFill>
                </a:uFill>
                <a:latin typeface="Times New Roman"/>
                <a:ea typeface="DejaVu Sans"/>
              </a:rPr>
              <a:t>    </a:t>
            </a:r>
            <a:r>
              <a:rPr lang="ru-RU" sz="1800" b="0" strike="noStrike" spc="-1" dirty="0" err="1" smtClean="0">
                <a:solidFill>
                  <a:srgbClr val="000000"/>
                </a:solidFill>
                <a:uFill>
                  <a:solidFill>
                    <a:srgbClr val="FFFFFF"/>
                  </a:solidFill>
                </a:uFill>
                <a:latin typeface="Times New Roman"/>
                <a:ea typeface="DejaVu Sans"/>
              </a:rPr>
              <a:t>Күнбағыс </a:t>
            </a:r>
            <a:r>
              <a:rPr lang="ru-RU" sz="1800" b="0" strike="noStrike" spc="-1" dirty="0" err="1">
                <a:solidFill>
                  <a:srgbClr val="000000"/>
                </a:solidFill>
                <a:uFill>
                  <a:solidFill>
                    <a:srgbClr val="FFFFFF"/>
                  </a:solidFill>
                </a:uFill>
                <a:latin typeface="Times New Roman"/>
                <a:ea typeface="DejaVu Sans"/>
              </a:rPr>
              <a:t>өсіп шыққаннан кейін</a:t>
            </a:r>
            <a:r>
              <a:rPr lang="ru-RU" sz="1800" b="0" strike="noStrike" spc="-1" dirty="0">
                <a:solidFill>
                  <a:srgbClr val="000000"/>
                </a:solidFill>
                <a:uFill>
                  <a:solidFill>
                    <a:srgbClr val="FFFFFF"/>
                  </a:solidFill>
                </a:uFill>
                <a:latin typeface="Times New Roman"/>
                <a:ea typeface="DejaVu Sans"/>
              </a:rPr>
              <a:t> 16 </a:t>
            </a:r>
            <a:r>
              <a:rPr lang="ru-RU" sz="1800" b="0" strike="noStrike" spc="-1" dirty="0" err="1">
                <a:solidFill>
                  <a:srgbClr val="000000"/>
                </a:solidFill>
                <a:uFill>
                  <a:solidFill>
                    <a:srgbClr val="FFFFFF"/>
                  </a:solidFill>
                </a:uFill>
                <a:latin typeface="Times New Roman"/>
                <a:ea typeface="DejaVu Sans"/>
              </a:rPr>
              <a:t>тәулік аралығында жарнақ арасынан</a:t>
            </a:r>
            <a:r>
              <a:rPr lang="ru-RU" sz="1800" b="0" strike="noStrike" spc="-1" dirty="0">
                <a:solidFill>
                  <a:srgbClr val="000000"/>
                </a:solidFill>
                <a:uFill>
                  <a:solidFill>
                    <a:srgbClr val="FFFFFF"/>
                  </a:solidFill>
                </a:uFill>
                <a:latin typeface="Times New Roman"/>
                <a:ea typeface="DejaVu Sans"/>
              </a:rPr>
              <a:t> 2-4 </a:t>
            </a:r>
            <a:r>
              <a:rPr lang="ru-RU" sz="1800" b="0" strike="noStrike" spc="-1" dirty="0" err="1">
                <a:solidFill>
                  <a:srgbClr val="000000"/>
                </a:solidFill>
                <a:uFill>
                  <a:solidFill>
                    <a:srgbClr val="FFFFFF"/>
                  </a:solidFill>
                </a:uFill>
                <a:latin typeface="Times New Roman"/>
                <a:ea typeface="DejaVu Sans"/>
              </a:rPr>
              <a:t>нағыз жапырақтары қалыптасты</a:t>
            </a:r>
            <a:r>
              <a:rPr lang="ru-RU" sz="1800" b="0" strike="noStrike" spc="-1" dirty="0">
                <a:solidFill>
                  <a:srgbClr val="000000"/>
                </a:solidFill>
                <a:uFill>
                  <a:solidFill>
                    <a:srgbClr val="FFFFFF"/>
                  </a:solidFill>
                </a:uFill>
                <a:latin typeface="Times New Roman"/>
                <a:ea typeface="DejaVu Sans"/>
              </a:rPr>
              <a:t>. 28 </a:t>
            </a:r>
            <a:r>
              <a:rPr lang="ru-RU" sz="1800" b="0" strike="noStrike" spc="-1" dirty="0" err="1">
                <a:solidFill>
                  <a:srgbClr val="000000"/>
                </a:solidFill>
                <a:uFill>
                  <a:solidFill>
                    <a:srgbClr val="FFFFFF"/>
                  </a:solidFill>
                </a:uFill>
                <a:latin typeface="Times New Roman"/>
                <a:ea typeface="DejaVu Sans"/>
              </a:rPr>
              <a:t>тәуліктен кейін</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танапқа бақылау жұмыстарын жүргіздік ол</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кезде</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күнбағыс себеттердің қалыптасуы кезеңінде болды</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Себет</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ол</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болашақ тұқымдарының дамитын</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орны</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болып</a:t>
            </a:r>
            <a:r>
              <a:rPr lang="ru-RU" sz="1800" b="0" strike="noStrike" spc="-1" dirty="0">
                <a:solidFill>
                  <a:srgbClr val="000000"/>
                </a:solidFill>
                <a:uFill>
                  <a:solidFill>
                    <a:srgbClr val="FFFFFF"/>
                  </a:solidFill>
                </a:uFill>
                <a:latin typeface="Times New Roman"/>
                <a:ea typeface="DejaVu Sans"/>
              </a:rPr>
              <a:t> </a:t>
            </a:r>
            <a:r>
              <a:rPr lang="ru-RU" sz="1800" b="0" strike="noStrike" spc="-1" dirty="0" err="1">
                <a:solidFill>
                  <a:srgbClr val="000000"/>
                </a:solidFill>
                <a:uFill>
                  <a:solidFill>
                    <a:srgbClr val="FFFFFF"/>
                  </a:solidFill>
                </a:uFill>
                <a:latin typeface="Times New Roman"/>
                <a:ea typeface="DejaVu Sans"/>
              </a:rPr>
              <a:t>табылады</a:t>
            </a:r>
            <a:r>
              <a:rPr lang="ru-RU" sz="1800" b="0" strike="noStrike" spc="-1" dirty="0">
                <a:solidFill>
                  <a:srgbClr val="000000"/>
                </a:solidFill>
                <a:uFill>
                  <a:solidFill>
                    <a:srgbClr val="FFFFFF"/>
                  </a:solidFill>
                </a:uFill>
                <a:latin typeface="Times New Roman"/>
                <a:ea typeface="DejaVu Sans"/>
              </a:rPr>
              <a:t>.</a:t>
            </a:r>
            <a:endParaRPr lang="ru-RU" sz="1800" b="0" strike="noStrike" spc="-1" dirty="0">
              <a:solidFill>
                <a:srgbClr val="000000"/>
              </a:solidFill>
              <a:uFill>
                <a:solidFill>
                  <a:srgbClr val="FFFFFF"/>
                </a:solidFill>
              </a:uFill>
              <a:latin typeface="Arial"/>
            </a:endParaRPr>
          </a:p>
        </p:txBody>
      </p:sp>
      <p:pic>
        <p:nvPicPr>
          <p:cNvPr id="90" name="Содержимое 3"/>
          <p:cNvPicPr/>
          <p:nvPr/>
        </p:nvPicPr>
        <p:blipFill>
          <a:blip r:embed="rId2"/>
          <a:stretch/>
        </p:blipFill>
        <p:spPr>
          <a:xfrm>
            <a:off x="500040" y="500040"/>
            <a:ext cx="8142480" cy="2141640"/>
          </a:xfrm>
          <a:prstGeom prst="rect">
            <a:avLst/>
          </a:prstGeom>
          <a:ln w="9360">
            <a:noFill/>
          </a:ln>
        </p:spPr>
      </p:pic>
      <p:pic>
        <p:nvPicPr>
          <p:cNvPr id="91" name="Рисунок 4"/>
          <p:cNvPicPr/>
          <p:nvPr/>
        </p:nvPicPr>
        <p:blipFill>
          <a:blip r:embed="rId3"/>
          <a:stretch/>
        </p:blipFill>
        <p:spPr>
          <a:xfrm>
            <a:off x="500040" y="2714760"/>
            <a:ext cx="8142480" cy="234180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502920" y="4214880"/>
            <a:ext cx="8182440" cy="221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just">
              <a:lnSpc>
                <a:spcPct val="100000"/>
              </a:lnSpc>
            </a:pPr>
            <a:r>
              <a:rPr lang="ru-RU" sz="2200" b="0" strike="noStrike" spc="-1" dirty="0" smtClean="0">
                <a:solidFill>
                  <a:srgbClr val="000000"/>
                </a:solidFill>
                <a:uFill>
                  <a:solidFill>
                    <a:srgbClr val="FFFFFF"/>
                  </a:solidFill>
                </a:uFill>
                <a:latin typeface="Times New Roman"/>
                <a:ea typeface="DejaVu Sans"/>
              </a:rPr>
              <a:t>    </a:t>
            </a:r>
            <a:r>
              <a:rPr lang="ru-RU" sz="2200" b="0" strike="noStrike" spc="-1" dirty="0" err="1" smtClean="0">
                <a:solidFill>
                  <a:srgbClr val="000000"/>
                </a:solidFill>
                <a:uFill>
                  <a:solidFill>
                    <a:srgbClr val="FFFFFF"/>
                  </a:solidFill>
                </a:uFill>
                <a:latin typeface="Times New Roman"/>
                <a:ea typeface="DejaVu Sans"/>
              </a:rPr>
              <a:t>Күнбағыс </a:t>
            </a:r>
            <a:r>
              <a:rPr lang="ru-RU" sz="2200" b="0" strike="noStrike" spc="-1" dirty="0" err="1">
                <a:solidFill>
                  <a:srgbClr val="000000"/>
                </a:solidFill>
                <a:uFill>
                  <a:solidFill>
                    <a:srgbClr val="FFFFFF"/>
                  </a:solidFill>
                </a:uFill>
                <a:latin typeface="Times New Roman"/>
                <a:ea typeface="DejaVu Sans"/>
              </a:rPr>
              <a:t>танабына</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бақылау жұмысын жүргізген кезде</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маған ұнаған кезеңі «гүлдену» кезеңі болды</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Себебі</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күнбағыстың гүлдері қанық түсті сары</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болып</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алыстан</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көз тартады</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Гүлдерінің түстері сорттарына</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байланысты</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өзгереді екен</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Гүлдену кезеңі </a:t>
            </a:r>
            <a:r>
              <a:rPr lang="ru-RU" sz="2200" b="0" strike="noStrike" spc="-1" dirty="0">
                <a:solidFill>
                  <a:srgbClr val="000000"/>
                </a:solidFill>
                <a:uFill>
                  <a:solidFill>
                    <a:srgbClr val="FFFFFF"/>
                  </a:solidFill>
                </a:uFill>
                <a:latin typeface="Times New Roman"/>
                <a:ea typeface="DejaVu Sans"/>
              </a:rPr>
              <a:t>14 </a:t>
            </a:r>
            <a:r>
              <a:rPr lang="ru-RU" sz="2200" b="0" strike="noStrike" spc="-1" dirty="0" err="1">
                <a:solidFill>
                  <a:srgbClr val="000000"/>
                </a:solidFill>
                <a:uFill>
                  <a:solidFill>
                    <a:srgbClr val="FFFFFF"/>
                  </a:solidFill>
                </a:uFill>
                <a:latin typeface="Times New Roman"/>
                <a:ea typeface="DejaVu Sans"/>
              </a:rPr>
              <a:t>тәулікке жалғасты</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ол</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кезеңде күнбағыс танабында</a:t>
            </a:r>
            <a:r>
              <a:rPr lang="ru-RU" sz="2200" b="0" strike="noStrike" spc="-1" dirty="0">
                <a:solidFill>
                  <a:srgbClr val="000000"/>
                </a:solidFill>
                <a:uFill>
                  <a:solidFill>
                    <a:srgbClr val="FFFFFF"/>
                  </a:solidFill>
                </a:uFill>
                <a:latin typeface="Times New Roman"/>
                <a:ea typeface="DejaVu Sans"/>
              </a:rPr>
              <a:t> бал </a:t>
            </a:r>
            <a:r>
              <a:rPr lang="ru-RU" sz="2200" b="0" strike="noStrike" spc="-1" dirty="0" err="1">
                <a:solidFill>
                  <a:srgbClr val="000000"/>
                </a:solidFill>
                <a:uFill>
                  <a:solidFill>
                    <a:srgbClr val="FFFFFF"/>
                  </a:solidFill>
                </a:uFill>
                <a:latin typeface="Times New Roman"/>
                <a:ea typeface="DejaVu Sans"/>
              </a:rPr>
              <a:t>жинайтын</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аралар</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көп болып</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жүрді</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яғни күнбағыс бал</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беретін</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өсімдік болып</a:t>
            </a:r>
            <a:r>
              <a:rPr lang="ru-RU" sz="2200" b="0" strike="noStrike" spc="-1" dirty="0">
                <a:solidFill>
                  <a:srgbClr val="000000"/>
                </a:solidFill>
                <a:uFill>
                  <a:solidFill>
                    <a:srgbClr val="FFFFFF"/>
                  </a:solidFill>
                </a:uFill>
                <a:latin typeface="Times New Roman"/>
                <a:ea typeface="DejaVu Sans"/>
              </a:rPr>
              <a:t> </a:t>
            </a:r>
            <a:r>
              <a:rPr lang="ru-RU" sz="2200" b="0" strike="noStrike" spc="-1" dirty="0" err="1">
                <a:solidFill>
                  <a:srgbClr val="000000"/>
                </a:solidFill>
                <a:uFill>
                  <a:solidFill>
                    <a:srgbClr val="FFFFFF"/>
                  </a:solidFill>
                </a:uFill>
                <a:latin typeface="Times New Roman"/>
                <a:ea typeface="DejaVu Sans"/>
              </a:rPr>
              <a:t>шықты</a:t>
            </a:r>
            <a:r>
              <a:rPr lang="ru-RU" sz="2200" b="0" strike="noStrike" spc="-1" dirty="0">
                <a:solidFill>
                  <a:srgbClr val="000000"/>
                </a:solidFill>
                <a:uFill>
                  <a:solidFill>
                    <a:srgbClr val="FFFFFF"/>
                  </a:solidFill>
                </a:uFill>
                <a:latin typeface="Times New Roman"/>
                <a:ea typeface="DejaVu Sans"/>
              </a:rPr>
              <a:t>. </a:t>
            </a:r>
            <a:endParaRPr lang="ru-RU" sz="1800" b="0" strike="noStrike" spc="-1" dirty="0">
              <a:solidFill>
                <a:srgbClr val="000000"/>
              </a:solidFill>
              <a:uFill>
                <a:solidFill>
                  <a:srgbClr val="FFFFFF"/>
                </a:solidFill>
              </a:uFill>
              <a:latin typeface="Arial"/>
            </a:endParaRPr>
          </a:p>
        </p:txBody>
      </p:sp>
      <p:pic>
        <p:nvPicPr>
          <p:cNvPr id="93" name="Содержимое 3"/>
          <p:cNvPicPr/>
          <p:nvPr/>
        </p:nvPicPr>
        <p:blipFill>
          <a:blip r:embed="rId2"/>
          <a:stretch/>
        </p:blipFill>
        <p:spPr>
          <a:xfrm>
            <a:off x="428760" y="428760"/>
            <a:ext cx="8285400" cy="357048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502920" y="3429000"/>
            <a:ext cx="8182440" cy="2604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Күнбағыстың </a:t>
            </a:r>
            <a:r>
              <a:rPr lang="ru-RU" sz="2800" b="0" strike="noStrike" spc="-1" dirty="0" err="1">
                <a:solidFill>
                  <a:srgbClr val="000000"/>
                </a:solidFill>
                <a:uFill>
                  <a:solidFill>
                    <a:srgbClr val="FFFFFF"/>
                  </a:solidFill>
                </a:uFill>
                <a:latin typeface="Times New Roman"/>
                <a:ea typeface="DejaVu Sans"/>
              </a:rPr>
              <a:t>пісу</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кезеңі </a:t>
            </a:r>
            <a:r>
              <a:rPr lang="ru-RU" sz="2800" b="0" strike="noStrike" spc="-1" dirty="0">
                <a:solidFill>
                  <a:srgbClr val="000000"/>
                </a:solidFill>
                <a:uFill>
                  <a:solidFill>
                    <a:srgbClr val="FFFFFF"/>
                  </a:solidFill>
                </a:uFill>
                <a:latin typeface="Times New Roman"/>
                <a:ea typeface="DejaVu Sans"/>
              </a:rPr>
              <a:t>4 </a:t>
            </a:r>
            <a:r>
              <a:rPr lang="ru-RU" sz="2800" b="0" strike="noStrike" spc="-1" dirty="0" err="1">
                <a:solidFill>
                  <a:srgbClr val="000000"/>
                </a:solidFill>
                <a:uFill>
                  <a:solidFill>
                    <a:srgbClr val="FFFFFF"/>
                  </a:solidFill>
                </a:uFill>
                <a:latin typeface="Times New Roman"/>
                <a:ea typeface="DejaVu Sans"/>
              </a:rPr>
              <a:t>аптаға созылды</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Оның пісуінің белгісі</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жапырақтарының сарғайып, қоңырлануы.</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Барлық жапырақтары қоңырланып, себетіндегі</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тұқымы қатайғанда комбайнмен</a:t>
            </a:r>
            <a:endParaRPr lang="ru-RU" sz="2800" b="0" strike="noStrike" spc="-1" dirty="0">
              <a:solidFill>
                <a:srgbClr val="000000"/>
              </a:solidFill>
              <a:uFill>
                <a:solidFill>
                  <a:srgbClr val="FFFFFF"/>
                </a:solidFill>
              </a:uFill>
              <a:latin typeface="Arial"/>
            </a:endParaRPr>
          </a:p>
          <a:p>
            <a:r>
              <a:rPr lang="ru-RU" sz="2800" b="0" strike="noStrike" spc="-1" dirty="0" err="1">
                <a:solidFill>
                  <a:srgbClr val="000000"/>
                </a:solidFill>
                <a:uFill>
                  <a:solidFill>
                    <a:srgbClr val="FFFFFF"/>
                  </a:solidFill>
                </a:uFill>
                <a:latin typeface="Times New Roman"/>
                <a:ea typeface="DejaVu Sans"/>
              </a:rPr>
              <a:t>жинайды</a:t>
            </a:r>
            <a:r>
              <a:rPr lang="ru-RU" sz="2800" b="0" strike="noStrike" spc="-1" dirty="0">
                <a:solidFill>
                  <a:srgbClr val="000000"/>
                </a:solidFill>
                <a:uFill>
                  <a:solidFill>
                    <a:srgbClr val="FFFFFF"/>
                  </a:solidFill>
                </a:uFill>
                <a:latin typeface="Times New Roman"/>
                <a:ea typeface="DejaVu Sans"/>
              </a:rPr>
              <a:t>. </a:t>
            </a:r>
            <a:endParaRPr lang="ru-RU" sz="2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p:txBody>
      </p:sp>
      <p:pic>
        <p:nvPicPr>
          <p:cNvPr id="95" name="Содержимое 3"/>
          <p:cNvPicPr/>
          <p:nvPr/>
        </p:nvPicPr>
        <p:blipFill>
          <a:blip r:embed="rId2"/>
          <a:stretch/>
        </p:blipFill>
        <p:spPr>
          <a:xfrm>
            <a:off x="500040" y="428760"/>
            <a:ext cx="3713400" cy="2687400"/>
          </a:xfrm>
          <a:prstGeom prst="rect">
            <a:avLst/>
          </a:prstGeom>
          <a:ln w="9360">
            <a:noFill/>
          </a:ln>
        </p:spPr>
      </p:pic>
      <p:pic>
        <p:nvPicPr>
          <p:cNvPr id="96" name="Рисунок 4"/>
          <p:cNvPicPr/>
          <p:nvPr/>
        </p:nvPicPr>
        <p:blipFill>
          <a:blip r:embed="rId3"/>
          <a:stretch/>
        </p:blipFill>
        <p:spPr>
          <a:xfrm>
            <a:off x="4286160" y="428760"/>
            <a:ext cx="4427640" cy="268920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Владелец\Desktop\Новая папка (2)\Создать папку\20170214_120908.jpg"/>
          <p:cNvPicPr>
            <a:picLocks noChangeAspect="1" noChangeArrowheads="1"/>
          </p:cNvPicPr>
          <p:nvPr/>
        </p:nvPicPr>
        <p:blipFill>
          <a:blip r:embed="rId2" cstate="print"/>
          <a:srcRect/>
          <a:stretch>
            <a:fillRect/>
          </a:stretch>
        </p:blipFill>
        <p:spPr bwMode="auto">
          <a:xfrm>
            <a:off x="785786" y="1071546"/>
            <a:ext cx="3857652" cy="5500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Users\Владелец\Desktop\Новая папка (2)\Создать папку\20170214_121502.jpg"/>
          <p:cNvPicPr>
            <a:picLocks noChangeAspect="1" noChangeArrowheads="1"/>
          </p:cNvPicPr>
          <p:nvPr/>
        </p:nvPicPr>
        <p:blipFill>
          <a:blip r:embed="rId3" cstate="print"/>
          <a:srcRect/>
          <a:stretch>
            <a:fillRect/>
          </a:stretch>
        </p:blipFill>
        <p:spPr bwMode="auto">
          <a:xfrm>
            <a:off x="4857752" y="1142984"/>
            <a:ext cx="3643338" cy="5429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Заголовок 3"/>
          <p:cNvSpPr>
            <a:spLocks noGrp="1"/>
          </p:cNvSpPr>
          <p:nvPr>
            <p:ph type="title"/>
          </p:nvPr>
        </p:nvSpPr>
        <p:spPr>
          <a:xfrm>
            <a:off x="457200" y="274638"/>
            <a:ext cx="8186766" cy="582594"/>
          </a:xfrm>
        </p:spPr>
        <p:txBody>
          <a:bodyPr>
            <a:noAutofit/>
          </a:bodyPr>
          <a:lstStyle/>
          <a:p>
            <a:pPr algn="ctr"/>
            <a:r>
              <a:rPr lang="ru-RU" sz="2000" b="1" dirty="0" smtClean="0">
                <a:latin typeface="Times New Roman" pitchFamily="18" charset="0"/>
                <a:cs typeface="Times New Roman" pitchFamily="18" charset="0"/>
              </a:rPr>
              <a:t>Астана </a:t>
            </a:r>
            <a:r>
              <a:rPr lang="kk-KZ" sz="2000" b="1" dirty="0" smtClean="0">
                <a:latin typeface="Times New Roman" pitchFamily="18" charset="0"/>
                <a:cs typeface="Times New Roman" pitchFamily="18" charset="0"/>
              </a:rPr>
              <a:t>қаласындағы Арт</a:t>
            </a:r>
            <a:r>
              <a:rPr lang="ru-RU" sz="2000" b="1" dirty="0" smtClean="0">
                <a:latin typeface="Times New Roman" pitchFamily="18" charset="0"/>
                <a:cs typeface="Times New Roman" pitchFamily="18" charset="0"/>
              </a:rPr>
              <a:t>ё</a:t>
            </a:r>
            <a:r>
              <a:rPr lang="kk-KZ" sz="2000" b="1" dirty="0" smtClean="0">
                <a:latin typeface="Times New Roman" pitchFamily="18" charset="0"/>
                <a:cs typeface="Times New Roman" pitchFamily="18" charset="0"/>
              </a:rPr>
              <a:t>м сауда орталығындағы күнбағыс тұқымын сататын саудагер мамандармен сұхбат  барысы</a:t>
            </a:r>
            <a:endParaRPr lang="ru-RU" sz="2000" b="1"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aphicFrame>
        <p:nvGraphicFramePr>
          <p:cNvPr id="2050" name="Object 2"/>
          <p:cNvGraphicFramePr>
            <a:graphicFrameLocks noChangeAspect="1"/>
          </p:cNvGraphicFramePr>
          <p:nvPr/>
        </p:nvGraphicFramePr>
        <p:xfrm>
          <a:off x="3914775" y="3186113"/>
          <a:ext cx="1314450" cy="485775"/>
        </p:xfrm>
        <a:graphic>
          <a:graphicData uri="http://schemas.openxmlformats.org/presentationml/2006/ole">
            <p:oleObj spid="_x0000_s2050" name="Объект упаковщика для оболочки" showAsIcon="1" r:id="rId3" imgW="1314000" imgH="486000" progId="Package">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197346"/>
            <a:ext cx="7786742" cy="6186309"/>
          </a:xfrm>
          <a:prstGeom prst="rect">
            <a:avLst/>
          </a:prstGeom>
        </p:spPr>
        <p:txBody>
          <a:bodyPr wrap="square">
            <a:spAutoFit/>
          </a:bodyPr>
          <a:lstStyle/>
          <a:p>
            <a:r>
              <a:rPr lang="kk-KZ" b="1" dirty="0" smtClean="0">
                <a:latin typeface="Times New Roman" pitchFamily="18" charset="0"/>
                <a:cs typeface="Times New Roman" pitchFamily="18" charset="0"/>
              </a:rPr>
              <a:t>Күнбағыс өсіруге жұмсалатын шығындар.</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Әрине , күнбағыс өсіру үшін ең алдымен сіздің өз жеріңіз болуы керектігі түсінікті . 1 га жерге 5-10 кг тұқым жұмсалады. Демек , егер сіздің 10 га жеріңіз болса , ол үшін сізге кемінде 50 кг тұқым қажет болады. 1кг шамамен алғанда 100 теңге тұрады. Сонда сіз тұқым үшін бар жоғы 5000 тенге ғана жұмсайсыз. </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a:r>
            <a:br>
              <a:rPr lang="kk-KZ" dirty="0" smtClean="0">
                <a:latin typeface="Times New Roman" pitchFamily="18" charset="0"/>
                <a:cs typeface="Times New Roman" pitchFamily="18" charset="0"/>
              </a:rPr>
            </a:br>
            <a:endParaRPr lang="kk-KZ"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Түсетін табыс пен пайда.</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1 га жерден 8-10 ц дейін өнім алуға болады . Демек, сіз өзіңіздің 10 га жеріңізден 80 ц\ге дейін өнім ала аласыз. Егер күнбағыстың күтімі келіссе, </a:t>
            </a:r>
            <a:endParaRPr lang="ru-RU"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алынатын өнім көлемі бұдан да мол болуы әбден мүмкін. Сонда сіз 1 кг күнбағыс дәнін 100 тенгеге сатқан жағдайда 80 ц өнімнен кемінде 80000 теңге пайда таба аласыз. </a:t>
            </a:r>
          </a:p>
          <a:p>
            <a:endParaRPr lang="kk-KZ" dirty="0" smtClean="0">
              <a:latin typeface="Times New Roman" pitchFamily="18" charset="0"/>
              <a:cs typeface="Times New Roman" pitchFamily="18" charset="0"/>
            </a:endParaRPr>
          </a:p>
          <a:p>
            <a:r>
              <a:rPr lang="kk-KZ" b="1" dirty="0" smtClean="0">
                <a:latin typeface="Times New Roman" pitchFamily="18" charset="0"/>
                <a:cs typeface="Times New Roman" pitchFamily="18" charset="0"/>
              </a:rPr>
              <a:t>Ұсыныс.</a:t>
            </a:r>
          </a:p>
          <a:p>
            <a:r>
              <a:rPr lang="kk-KZ" dirty="0" smtClean="0">
                <a:latin typeface="Times New Roman" pitchFamily="18" charset="0"/>
                <a:cs typeface="Times New Roman" pitchFamily="18" charset="0"/>
              </a:rPr>
              <a:t>     2006-2008 жылдары күнбағыс -мен тұратын (сол кездегі Нововладимир) қазіргі Бұлақсайдан  Ағжар ауылынна дейін күнбағыс, жүгері дәнді дақылдары егілетін. Қазіргі уақытта тек бидай ғана егеді. Сол себептен егер Аршалы ауданы мен Бұлақсай ауылына дейінгі жерлерге күнбағыс өсірсе, одан мол өнім алып, халыққа да, тіптен мал шаруашылығына да көп пайдасы тиер еді.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502920" y="530280"/>
            <a:ext cx="8182440" cy="5754600"/>
          </a:xfrm>
          <a:prstGeom prst="rect">
            <a:avLst/>
          </a:prstGeom>
          <a:ln/>
        </p:spPr>
        <p:style>
          <a:lnRef idx="2">
            <a:schemeClr val="dk1"/>
          </a:lnRef>
          <a:fillRef idx="1">
            <a:schemeClr val="lt1"/>
          </a:fillRef>
          <a:effectRef idx="0">
            <a:schemeClr val="dk1"/>
          </a:effectRef>
          <a:fontRef idx="minor">
            <a:schemeClr val="dk1"/>
          </a:fontRef>
        </p:style>
        <p:txBody>
          <a:bodyPr lIns="182880" tIns="91440" rIns="90000" bIns="45000"/>
          <a:lstStyle/>
          <a:p>
            <a:pPr marL="265320" indent="-263880" algn="ctr">
              <a:lnSpc>
                <a:spcPct val="100000"/>
              </a:lnSpc>
            </a:pPr>
            <a:r>
              <a:rPr lang="kk-KZ" b="1" strike="noStrike" cap="all" spc="-1" dirty="0" smtClean="0">
                <a:solidFill>
                  <a:srgbClr val="000000"/>
                </a:solidFill>
                <a:uFill>
                  <a:solidFill>
                    <a:srgbClr val="FFFFFF"/>
                  </a:solidFill>
                </a:uFill>
                <a:latin typeface="Times New Roman"/>
                <a:ea typeface="DejaVu Sans"/>
              </a:rPr>
              <a:t>қорытынды</a:t>
            </a:r>
            <a:endParaRPr lang="ru-RU" b="0" strike="noStrike" spc="-1" dirty="0">
              <a:solidFill>
                <a:srgbClr val="000000"/>
              </a:solidFill>
              <a:uFill>
                <a:solidFill>
                  <a:srgbClr val="FFFFFF"/>
                </a:solidFill>
              </a:uFill>
              <a:latin typeface="Arial"/>
            </a:endParaRPr>
          </a:p>
          <a:p>
            <a:pPr marL="265320" indent="-263880" algn="just">
              <a:lnSpc>
                <a:spcPct val="100000"/>
              </a:lnSpc>
            </a:pPr>
            <a:r>
              <a:rPr lang="ru-RU" b="1" strike="noStrike" cap="all" spc="-1" dirty="0">
                <a:solidFill>
                  <a:srgbClr val="000000"/>
                </a:solidFill>
                <a:uFill>
                  <a:solidFill>
                    <a:srgbClr val="FFFFFF"/>
                  </a:solidFill>
                </a:uFill>
                <a:latin typeface="Times New Roman"/>
                <a:ea typeface="DejaVu Sans"/>
              </a:rPr>
              <a:t> </a:t>
            </a:r>
            <a:endParaRPr lang="ru-RU" b="0" strike="noStrike" spc="-1" dirty="0">
              <a:solidFill>
                <a:srgbClr val="000000"/>
              </a:solidFill>
              <a:uFill>
                <a:solidFill>
                  <a:srgbClr val="FFFFFF"/>
                </a:solidFill>
              </a:uFill>
              <a:latin typeface="Arial"/>
            </a:endParaRPr>
          </a:p>
          <a:p>
            <a:pPr marL="265320" indent="-263880" algn="just">
              <a:lnSpc>
                <a:spcPct val="100000"/>
              </a:lnSpc>
            </a:pP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Жазғы демалыс</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уақытында жүргізген зерттеулерімді</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қорытындылайтын болсам</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күнбағыс </a:t>
            </a:r>
            <a:r>
              <a:rPr lang="ru-RU" b="0" strike="noStrike" spc="-1" dirty="0">
                <a:solidFill>
                  <a:srgbClr val="000000"/>
                </a:solidFill>
                <a:uFill>
                  <a:solidFill>
                    <a:srgbClr val="FFFFFF"/>
                  </a:solidFill>
                </a:uFill>
                <a:latin typeface="Times New Roman"/>
                <a:ea typeface="DejaVu Sans"/>
              </a:rPr>
              <a:t>тек </a:t>
            </a:r>
            <a:r>
              <a:rPr lang="ru-RU" b="0" strike="noStrike" spc="-1" dirty="0" err="1">
                <a:solidFill>
                  <a:srgbClr val="000000"/>
                </a:solidFill>
                <a:uFill>
                  <a:solidFill>
                    <a:srgbClr val="FFFFFF"/>
                  </a:solidFill>
                </a:uFill>
                <a:latin typeface="Times New Roman"/>
                <a:ea typeface="DejaVu Sans"/>
              </a:rPr>
              <a:t>қана </a:t>
            </a:r>
            <a:r>
              <a:rPr lang="ru-RU" b="0" strike="noStrike" spc="-1" dirty="0">
                <a:solidFill>
                  <a:srgbClr val="000000"/>
                </a:solidFill>
                <a:uFill>
                  <a:solidFill>
                    <a:srgbClr val="FFFFFF"/>
                  </a:solidFill>
                </a:uFill>
                <a:latin typeface="Times New Roman"/>
                <a:ea typeface="DejaVu Sans"/>
              </a:rPr>
              <a:t>май </a:t>
            </a:r>
            <a:r>
              <a:rPr lang="ru-RU" b="0" strike="noStrike" spc="-1" dirty="0" err="1">
                <a:solidFill>
                  <a:srgbClr val="000000"/>
                </a:solidFill>
                <a:uFill>
                  <a:solidFill>
                    <a:srgbClr val="FFFFFF"/>
                  </a:solidFill>
                </a:uFill>
                <a:latin typeface="Times New Roman"/>
                <a:ea typeface="DejaVu Sans"/>
              </a:rPr>
              <a:t>алатын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өсімдік еместігіне</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көзім жетті</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ол</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тамаша</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сәндік өсімдік әсіресе </a:t>
            </a:r>
            <a:r>
              <a:rPr lang="ru-RU" b="0" strike="noStrike" spc="-1" dirty="0">
                <a:solidFill>
                  <a:srgbClr val="000000"/>
                </a:solidFill>
                <a:uFill>
                  <a:solidFill>
                    <a:srgbClr val="FFFFFF"/>
                  </a:solidFill>
                </a:uFill>
                <a:latin typeface="Times New Roman"/>
                <a:ea typeface="DejaVu Sans"/>
              </a:rPr>
              <a:t>«</a:t>
            </a:r>
            <a:r>
              <a:rPr lang="ru-RU" b="0" strike="noStrike" spc="-1" dirty="0" err="1">
                <a:solidFill>
                  <a:srgbClr val="000000"/>
                </a:solidFill>
                <a:uFill>
                  <a:solidFill>
                    <a:srgbClr val="FFFFFF"/>
                  </a:solidFill>
                </a:uFill>
                <a:latin typeface="Times New Roman"/>
                <a:ea typeface="DejaVu Sans"/>
              </a:rPr>
              <a:t>гүлдену</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кезеңінде</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Болашақта күнбағыстың сәндік сорттарын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шығаруға үлесімді қосқым келеді</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Жүргізілген бақылаулар көрсеткендей күнбағыс танаптарында</a:t>
            </a:r>
            <a:r>
              <a:rPr lang="ru-RU" b="0" strike="noStrike" spc="-1" dirty="0">
                <a:solidFill>
                  <a:srgbClr val="000000"/>
                </a:solidFill>
                <a:uFill>
                  <a:solidFill>
                    <a:srgbClr val="FFFFFF"/>
                  </a:solidFill>
                </a:uFill>
                <a:latin typeface="Times New Roman"/>
                <a:ea typeface="DejaVu Sans"/>
              </a:rPr>
              <a:t> бал </a:t>
            </a:r>
            <a:r>
              <a:rPr lang="ru-RU" b="0" strike="noStrike" spc="-1" dirty="0" err="1">
                <a:solidFill>
                  <a:srgbClr val="000000"/>
                </a:solidFill>
                <a:uFill>
                  <a:solidFill>
                    <a:srgbClr val="FFFFFF"/>
                  </a:solidFill>
                </a:uFill>
                <a:latin typeface="Times New Roman"/>
                <a:ea typeface="DejaVu Sans"/>
              </a:rPr>
              <a:t>жинайтын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аралар</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көп ұшып жүрді</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яғни жақсы бал</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беретін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өсімдік</a:t>
            </a:r>
            <a:r>
              <a:rPr lang="ru-RU" b="0" strike="noStrike" spc="-1" dirty="0">
                <a:solidFill>
                  <a:srgbClr val="000000"/>
                </a:solidFill>
                <a:uFill>
                  <a:solidFill>
                    <a:srgbClr val="FFFFFF"/>
                  </a:solidFill>
                </a:uFill>
                <a:latin typeface="Times New Roman"/>
                <a:ea typeface="DejaVu Sans"/>
              </a:rPr>
              <a:t>. Ал </a:t>
            </a:r>
            <a:r>
              <a:rPr lang="ru-RU" b="0" strike="noStrike" spc="-1" dirty="0" err="1">
                <a:solidFill>
                  <a:srgbClr val="000000"/>
                </a:solidFill>
                <a:uFill>
                  <a:solidFill>
                    <a:srgbClr val="FFFFFF"/>
                  </a:solidFill>
                </a:uFill>
                <a:latin typeface="Times New Roman"/>
                <a:ea typeface="DejaVu Sans"/>
              </a:rPr>
              <a:t>күнбағыстан алынатын</a:t>
            </a:r>
            <a:r>
              <a:rPr lang="ru-RU" b="0" strike="noStrike" spc="-1" dirty="0">
                <a:solidFill>
                  <a:srgbClr val="000000"/>
                </a:solidFill>
                <a:uFill>
                  <a:solidFill>
                    <a:srgbClr val="FFFFFF"/>
                  </a:solidFill>
                </a:uFill>
                <a:latin typeface="Times New Roman"/>
                <a:ea typeface="DejaVu Sans"/>
              </a:rPr>
              <a:t> майдан </a:t>
            </a:r>
            <a:r>
              <a:rPr lang="ru-RU" b="0" strike="noStrike" spc="-1" dirty="0" err="1">
                <a:solidFill>
                  <a:srgbClr val="000000"/>
                </a:solidFill>
                <a:uFill>
                  <a:solidFill>
                    <a:srgbClr val="FFFFFF"/>
                  </a:solidFill>
                </a:uFill>
                <a:latin typeface="Times New Roman"/>
                <a:ea typeface="DejaVu Sans"/>
              </a:rPr>
              <a:t>анам</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күнде тәп тәтті тамақ жасайды</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яғни ол</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адамзат</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үшін өте маңызды тағамдық өсімдік</a:t>
            </a:r>
            <a:r>
              <a:rPr lang="ru-RU" b="0" strike="noStrike" spc="-1" dirty="0">
                <a:solidFill>
                  <a:srgbClr val="000000"/>
                </a:solidFill>
                <a:uFill>
                  <a:solidFill>
                    <a:srgbClr val="FFFFFF"/>
                  </a:solidFill>
                </a:uFill>
                <a:latin typeface="Times New Roman"/>
                <a:ea typeface="DejaVu Sans"/>
              </a:rPr>
              <a:t>. </a:t>
            </a:r>
            <a:endParaRPr lang="ru-RU" b="0" strike="noStrike" spc="-1" dirty="0">
              <a:solidFill>
                <a:srgbClr val="000000"/>
              </a:solidFill>
              <a:uFill>
                <a:solidFill>
                  <a:srgbClr val="FFFFFF"/>
                </a:solidFill>
              </a:uFill>
              <a:latin typeface="Arial"/>
            </a:endParaRPr>
          </a:p>
          <a:p>
            <a:pPr marL="265320" indent="-263880" algn="just">
              <a:lnSpc>
                <a:spcPct val="100000"/>
              </a:lnSpc>
            </a:pP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Ғылыми жетекшіммен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бірге</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күнбағыстың </a:t>
            </a:r>
            <a:r>
              <a:rPr lang="ru-RU" b="0" strike="noStrike" spc="-1" dirty="0" err="1" smtClean="0">
                <a:solidFill>
                  <a:srgbClr val="000000"/>
                </a:solidFill>
                <a:uFill>
                  <a:solidFill>
                    <a:srgbClr val="FFFFFF"/>
                  </a:solidFill>
                </a:uFill>
                <a:latin typeface="Times New Roman"/>
                <a:ea typeface="DejaVu Sans"/>
              </a:rPr>
              <a:t> үй жағдайындағы </a:t>
            </a:r>
            <a:r>
              <a:rPr lang="ru-RU" b="0" strike="noStrike" spc="-1" dirty="0" err="1">
                <a:solidFill>
                  <a:srgbClr val="000000"/>
                </a:solidFill>
                <a:uFill>
                  <a:solidFill>
                    <a:srgbClr val="FFFFFF"/>
                  </a:solidFill>
                </a:uFill>
                <a:latin typeface="Times New Roman"/>
                <a:ea typeface="DejaVu Sans"/>
              </a:rPr>
              <a:t>өнгіштігін және далалық жағдайда өнуі </a:t>
            </a:r>
            <a:r>
              <a:rPr lang="ru-RU" b="0" strike="noStrike" spc="-1" dirty="0">
                <a:solidFill>
                  <a:srgbClr val="000000"/>
                </a:solidFill>
                <a:uFill>
                  <a:solidFill>
                    <a:srgbClr val="FFFFFF"/>
                  </a:solidFill>
                </a:uFill>
                <a:latin typeface="Times New Roman"/>
                <a:ea typeface="DejaVu Sans"/>
              </a:rPr>
              <a:t>мен </a:t>
            </a:r>
            <a:r>
              <a:rPr lang="ru-RU" b="0" strike="noStrike" spc="-1" dirty="0" err="1">
                <a:solidFill>
                  <a:srgbClr val="000000"/>
                </a:solidFill>
                <a:uFill>
                  <a:solidFill>
                    <a:srgbClr val="FFFFFF"/>
                  </a:solidFill>
                </a:uFill>
                <a:latin typeface="Times New Roman"/>
                <a:ea typeface="DejaVu Sans"/>
              </a:rPr>
              <a:t>өсіп-даму кезеңдерін анықтадым</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Күнбағыстың  зертханалық өнгіштігі </a:t>
            </a:r>
            <a:r>
              <a:rPr lang="ru-RU" b="0" strike="noStrike" spc="-1" dirty="0" smtClean="0">
                <a:solidFill>
                  <a:srgbClr val="000000"/>
                </a:solidFill>
                <a:uFill>
                  <a:solidFill>
                    <a:srgbClr val="FFFFFF"/>
                  </a:solidFill>
                </a:uFill>
                <a:latin typeface="Times New Roman"/>
                <a:ea typeface="DejaVu Sans"/>
              </a:rPr>
              <a:t>98,0</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құрады</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ол</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жетекшімнің және басқа ғалымдардың тұжырымынша өте жақсы деп</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бағаланады</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Далалық өнуі, </a:t>
            </a:r>
            <a:r>
              <a:rPr lang="ru-RU" b="0" strike="noStrike" spc="-1" dirty="0" err="1" smtClean="0">
                <a:solidFill>
                  <a:srgbClr val="000000"/>
                </a:solidFill>
                <a:uFill>
                  <a:solidFill>
                    <a:srgbClr val="FFFFFF"/>
                  </a:solidFill>
                </a:uFill>
                <a:latin typeface="Times New Roman"/>
                <a:ea typeface="DejaVu Sans"/>
              </a:rPr>
              <a:t> үй жағдайындағы </a:t>
            </a:r>
            <a:r>
              <a:rPr lang="ru-RU" b="0" strike="noStrike" spc="-1" dirty="0" err="1">
                <a:solidFill>
                  <a:srgbClr val="000000"/>
                </a:solidFill>
                <a:uFill>
                  <a:solidFill>
                    <a:srgbClr val="FFFFFF"/>
                  </a:solidFill>
                </a:uFill>
                <a:latin typeface="Times New Roman"/>
                <a:ea typeface="DejaVu Sans"/>
              </a:rPr>
              <a:t>өнгіштіктен төмен болатынын</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байқадым.</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Күнбағыстың тіршілік</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кезеңі </a:t>
            </a:r>
            <a:r>
              <a:rPr lang="ru-RU" b="0" strike="noStrike" spc="-1" dirty="0">
                <a:solidFill>
                  <a:srgbClr val="000000"/>
                </a:solidFill>
                <a:uFill>
                  <a:solidFill>
                    <a:srgbClr val="FFFFFF"/>
                  </a:solidFill>
                </a:uFill>
                <a:latin typeface="Times New Roman"/>
                <a:ea typeface="DejaVu Sans"/>
              </a:rPr>
              <a:t>88-92 </a:t>
            </a:r>
            <a:r>
              <a:rPr lang="ru-RU" b="0" strike="noStrike" spc="-1" dirty="0" err="1">
                <a:solidFill>
                  <a:srgbClr val="000000"/>
                </a:solidFill>
                <a:uFill>
                  <a:solidFill>
                    <a:srgbClr val="FFFFFF"/>
                  </a:solidFill>
                </a:uFill>
                <a:latin typeface="Times New Roman"/>
                <a:ea typeface="DejaVu Sans"/>
              </a:rPr>
              <a:t>тәулікке созылды</a:t>
            </a:r>
            <a:r>
              <a:rPr lang="ru-RU" b="0" strike="noStrike" spc="-1" dirty="0">
                <a:solidFill>
                  <a:srgbClr val="000000"/>
                </a:solidFill>
                <a:uFill>
                  <a:solidFill>
                    <a:srgbClr val="FFFFFF"/>
                  </a:solidFill>
                </a:uFill>
                <a:latin typeface="Times New Roman"/>
                <a:ea typeface="DejaVu Sans"/>
              </a:rPr>
              <a:t>. Осы </a:t>
            </a:r>
            <a:r>
              <a:rPr lang="ru-RU" b="0" strike="noStrike" spc="-1" dirty="0" err="1">
                <a:solidFill>
                  <a:srgbClr val="000000"/>
                </a:solidFill>
                <a:uFill>
                  <a:solidFill>
                    <a:srgbClr val="FFFFFF"/>
                  </a:solidFill>
                </a:uFill>
                <a:latin typeface="Times New Roman"/>
                <a:ea typeface="DejaVu Sans"/>
              </a:rPr>
              <a:t>зерттеу</a:t>
            </a:r>
            <a:r>
              <a:rPr lang="ru-RU" b="0" strike="noStrike" spc="-1" dirty="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жұмыстарын жүргізуде мақсары өсімдігінің </a:t>
            </a:r>
            <a:r>
              <a:rPr lang="ru-RU" b="0" strike="noStrike" spc="-1" dirty="0" err="1" smtClean="0">
                <a:solidFill>
                  <a:srgbClr val="000000"/>
                </a:solidFill>
                <a:uFill>
                  <a:solidFill>
                    <a:srgbClr val="FFFFFF"/>
                  </a:solidFill>
                </a:uFill>
                <a:latin typeface="Times New Roman"/>
                <a:ea typeface="DejaVu Sans"/>
              </a:rPr>
              <a:t> үй жағдайында</a:t>
            </a:r>
            <a:r>
              <a:rPr lang="ru-RU" b="0" strike="noStrike" spc="-1" dirty="0" smtClean="0">
                <a:solidFill>
                  <a:srgbClr val="000000"/>
                </a:solidFill>
                <a:uFill>
                  <a:solidFill>
                    <a:srgbClr val="FFFFFF"/>
                  </a:solidFill>
                </a:uFill>
                <a:latin typeface="Times New Roman"/>
                <a:ea typeface="DejaVu Sans"/>
              </a:rPr>
              <a:t>, </a:t>
            </a:r>
            <a:r>
              <a:rPr lang="ru-RU" b="0" strike="noStrike" spc="-1" dirty="0" err="1">
                <a:solidFill>
                  <a:srgbClr val="000000"/>
                </a:solidFill>
                <a:uFill>
                  <a:solidFill>
                    <a:srgbClr val="FFFFFF"/>
                  </a:solidFill>
                </a:uFill>
                <a:latin typeface="Times New Roman"/>
                <a:ea typeface="DejaVu Sans"/>
              </a:rPr>
              <a:t>далалық өнгіштігін және өсіп-даму кезеңдерін анықтауды үйрендім</a:t>
            </a:r>
            <a:r>
              <a:rPr lang="ru-RU" b="0" strike="noStrike" spc="-1" dirty="0">
                <a:solidFill>
                  <a:srgbClr val="000000"/>
                </a:solidFill>
                <a:uFill>
                  <a:solidFill>
                    <a:srgbClr val="FFFFFF"/>
                  </a:solidFill>
                </a:uFill>
                <a:latin typeface="Times New Roman"/>
                <a:ea typeface="DejaVu Sans"/>
              </a:rPr>
              <a:t>.</a:t>
            </a:r>
            <a:endParaRPr lang="ru-RU" b="0" strike="noStrike" spc="-1" dirty="0">
              <a:solidFill>
                <a:srgbClr val="000000"/>
              </a:solidFill>
              <a:uFill>
                <a:solidFill>
                  <a:srgbClr val="FFFFFF"/>
                </a:solidFill>
              </a:uFill>
              <a:latin typeface="Arial"/>
            </a:endParaRPr>
          </a:p>
          <a:p>
            <a:pPr marL="265320" indent="-263880">
              <a:lnSpc>
                <a:spcPct val="100000"/>
              </a:lnSpc>
            </a:pPr>
            <a:endParaRPr lang="ru-RU"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786" y="335846"/>
            <a:ext cx="7572428" cy="5909310"/>
          </a:xfrm>
          <a:prstGeom prst="rect">
            <a:avLst/>
          </a:prstGeom>
        </p:spPr>
        <p:txBody>
          <a:bodyPr wrap="square">
            <a:spAutoFit/>
          </a:bodyPr>
          <a:lstStyle/>
          <a:p>
            <a:pPr marL="36720" algn="ctr">
              <a:lnSpc>
                <a:spcPct val="100000"/>
              </a:lnSpc>
            </a:pPr>
            <a:r>
              <a:rPr lang="ru-RU" b="1" spc="-1" dirty="0" err="1" smtClean="0">
                <a:solidFill>
                  <a:srgbClr val="002060"/>
                </a:solidFill>
                <a:uFill>
                  <a:solidFill>
                    <a:srgbClr val="FFFFFF"/>
                  </a:solidFill>
                </a:uFill>
                <a:latin typeface="Times New Roman"/>
                <a:ea typeface="DejaVu Sans"/>
              </a:rPr>
              <a:t>Ақмола облысы</a:t>
            </a:r>
            <a:r>
              <a:rPr lang="ru-RU" b="1" spc="-1" dirty="0" smtClean="0">
                <a:solidFill>
                  <a:srgbClr val="002060"/>
                </a:solidFill>
                <a:uFill>
                  <a:solidFill>
                    <a:srgbClr val="FFFFFF"/>
                  </a:solidFill>
                </a:uFill>
                <a:latin typeface="Times New Roman"/>
                <a:ea typeface="DejaVu Sans"/>
              </a:rPr>
              <a:t>  </a:t>
            </a:r>
            <a:r>
              <a:rPr lang="ru-RU" b="1" spc="-1" dirty="0" err="1" smtClean="0">
                <a:solidFill>
                  <a:srgbClr val="002060"/>
                </a:solidFill>
                <a:uFill>
                  <a:solidFill>
                    <a:srgbClr val="FFFFFF"/>
                  </a:solidFill>
                </a:uFill>
                <a:latin typeface="Times New Roman"/>
                <a:ea typeface="DejaVu Sans"/>
              </a:rPr>
              <a:t>Аршалы</a:t>
            </a:r>
            <a:r>
              <a:rPr lang="ru-RU" b="1" spc="-1" dirty="0" smtClean="0">
                <a:solidFill>
                  <a:srgbClr val="002060"/>
                </a:solidFill>
                <a:uFill>
                  <a:solidFill>
                    <a:srgbClr val="FFFFFF"/>
                  </a:solidFill>
                </a:uFill>
                <a:latin typeface="Times New Roman"/>
                <a:ea typeface="DejaVu Sans"/>
              </a:rPr>
              <a:t> </a:t>
            </a:r>
            <a:r>
              <a:rPr lang="ru-RU" b="1" spc="-1" dirty="0" err="1" smtClean="0">
                <a:solidFill>
                  <a:srgbClr val="002060"/>
                </a:solidFill>
                <a:uFill>
                  <a:solidFill>
                    <a:srgbClr val="FFFFFF"/>
                  </a:solidFill>
                </a:uFill>
                <a:latin typeface="Times New Roman"/>
                <a:ea typeface="DejaVu Sans"/>
              </a:rPr>
              <a:t>ауданы</a:t>
            </a:r>
            <a:r>
              <a:rPr lang="ru-RU" b="1" spc="-1" dirty="0" smtClean="0">
                <a:solidFill>
                  <a:srgbClr val="002060"/>
                </a:solidFill>
                <a:uFill>
                  <a:solidFill>
                    <a:srgbClr val="FFFFFF"/>
                  </a:solidFill>
                </a:uFill>
                <a:latin typeface="Times New Roman"/>
                <a:ea typeface="DejaVu Sans"/>
              </a:rPr>
              <a:t>  </a:t>
            </a:r>
            <a:r>
              <a:rPr lang="ru-RU" b="1" spc="-1" dirty="0" err="1" smtClean="0">
                <a:solidFill>
                  <a:srgbClr val="002060"/>
                </a:solidFill>
                <a:uFill>
                  <a:solidFill>
                    <a:srgbClr val="FFFFFF"/>
                  </a:solidFill>
                </a:uFill>
                <a:latin typeface="Times New Roman"/>
                <a:ea typeface="DejaVu Sans"/>
              </a:rPr>
              <a:t>Бұлақсай ауылы</a:t>
            </a:r>
            <a:endParaRPr lang="ru-RU" b="1" spc="-1" dirty="0" smtClean="0">
              <a:solidFill>
                <a:srgbClr val="002060"/>
              </a:solidFill>
              <a:uFill>
                <a:solidFill>
                  <a:srgbClr val="FFFFFF"/>
                </a:solidFill>
              </a:uFill>
              <a:latin typeface="Times New Roman"/>
              <a:ea typeface="DejaVu Sans"/>
            </a:endParaRPr>
          </a:p>
          <a:p>
            <a:pPr marL="36720" algn="ctr">
              <a:lnSpc>
                <a:spcPct val="100000"/>
              </a:lnSpc>
            </a:pPr>
            <a:r>
              <a:rPr lang="kk-KZ" b="1" spc="-1" dirty="0" smtClean="0">
                <a:solidFill>
                  <a:srgbClr val="002060"/>
                </a:solidFill>
                <a:uFill>
                  <a:solidFill>
                    <a:srgbClr val="FFFFFF"/>
                  </a:solidFill>
                </a:uFill>
                <a:latin typeface="Times New Roman"/>
                <a:ea typeface="DejaVu Sans"/>
              </a:rPr>
              <a:t>Абай атындағы орта мектебі</a:t>
            </a:r>
            <a:endParaRPr lang="ru-RU" b="1" spc="-1" dirty="0" smtClean="0">
              <a:solidFill>
                <a:srgbClr val="002060"/>
              </a:solidFill>
              <a:uFill>
                <a:solidFill>
                  <a:srgbClr val="FFFFFF"/>
                </a:solidFill>
              </a:uFill>
              <a:latin typeface="Times New Roman"/>
              <a:ea typeface="DejaVu Sans"/>
            </a:endParaRPr>
          </a:p>
          <a:p>
            <a:pPr marL="36720" algn="ctr">
              <a:lnSpc>
                <a:spcPct val="100000"/>
              </a:lnSpc>
            </a:pPr>
            <a:endParaRPr lang="ru-RU" b="1" spc="-1" dirty="0" smtClean="0">
              <a:solidFill>
                <a:srgbClr val="002060"/>
              </a:solidFill>
              <a:uFill>
                <a:solidFill>
                  <a:srgbClr val="FFFFFF"/>
                </a:solidFill>
              </a:uFill>
              <a:latin typeface="Times New Roman"/>
              <a:ea typeface="DejaVu Sans"/>
            </a:endParaRPr>
          </a:p>
          <a:p>
            <a:pPr marL="36720" algn="ctr">
              <a:lnSpc>
                <a:spcPct val="100000"/>
              </a:lnSpc>
            </a:pPr>
            <a:endParaRPr lang="ru-RU" b="1" spc="-1" dirty="0" smtClean="0">
              <a:solidFill>
                <a:srgbClr val="002060"/>
              </a:solidFill>
              <a:uFill>
                <a:solidFill>
                  <a:srgbClr val="FFFFFF"/>
                </a:solidFill>
              </a:uFill>
              <a:latin typeface="Times New Roman"/>
              <a:ea typeface="DejaVu Sans"/>
            </a:endParaRPr>
          </a:p>
          <a:p>
            <a:pPr marL="36720" algn="ctr">
              <a:lnSpc>
                <a:spcPct val="100000"/>
              </a:lnSpc>
            </a:pPr>
            <a:r>
              <a:rPr lang="ru-RU" b="1" spc="-1" dirty="0" err="1" smtClean="0">
                <a:solidFill>
                  <a:srgbClr val="002060"/>
                </a:solidFill>
                <a:uFill>
                  <a:solidFill>
                    <a:srgbClr val="FFFFFF"/>
                  </a:solidFill>
                </a:uFill>
                <a:latin typeface="Times New Roman"/>
                <a:ea typeface="DejaVu Sans"/>
              </a:rPr>
              <a:t>Ғылыми жоба</a:t>
            </a:r>
            <a:r>
              <a:rPr lang="ru-RU" b="1" spc="-1" dirty="0" smtClean="0">
                <a:solidFill>
                  <a:srgbClr val="002060"/>
                </a:solidFill>
                <a:uFill>
                  <a:solidFill>
                    <a:srgbClr val="FFFFFF"/>
                  </a:solidFill>
                </a:uFill>
                <a:latin typeface="Times New Roman"/>
                <a:ea typeface="DejaVu Sans"/>
              </a:rPr>
              <a:t> </a:t>
            </a:r>
            <a:r>
              <a:rPr lang="ru-RU" b="1" spc="-1" dirty="0" err="1" smtClean="0">
                <a:solidFill>
                  <a:srgbClr val="002060"/>
                </a:solidFill>
                <a:uFill>
                  <a:solidFill>
                    <a:srgbClr val="FFFFFF"/>
                  </a:solidFill>
                </a:uFill>
                <a:latin typeface="Times New Roman"/>
                <a:ea typeface="DejaVu Sans"/>
              </a:rPr>
              <a:t>тақырыбы:</a:t>
            </a:r>
            <a:r>
              <a:rPr lang="ru-RU" b="1" spc="-1" dirty="0" smtClean="0">
                <a:solidFill>
                  <a:srgbClr val="002060"/>
                </a:solidFill>
                <a:uFill>
                  <a:solidFill>
                    <a:srgbClr val="FFFFFF"/>
                  </a:solidFill>
                </a:uFill>
                <a:latin typeface="Times New Roman"/>
                <a:ea typeface="DejaVu Sans"/>
              </a:rPr>
              <a:t> </a:t>
            </a:r>
          </a:p>
          <a:p>
            <a:pPr marL="36720" algn="ctr">
              <a:lnSpc>
                <a:spcPct val="100000"/>
              </a:lnSpc>
            </a:pPr>
            <a:r>
              <a:rPr lang="ru-RU" b="1" spc="-1" dirty="0" err="1" smtClean="0">
                <a:solidFill>
                  <a:srgbClr val="002060"/>
                </a:solidFill>
                <a:uFill>
                  <a:solidFill>
                    <a:srgbClr val="FFFFFF"/>
                  </a:solidFill>
                </a:uFill>
                <a:latin typeface="Times New Roman"/>
                <a:ea typeface="DejaVu Sans"/>
              </a:rPr>
              <a:t>Күнбағыс өсімдігінің өсіп-дамуын  үй жағдайында және танаптық жағдайда бақылап, зерттеу</a:t>
            </a:r>
            <a:endParaRPr lang="ru-RU" b="1" spc="-1" dirty="0" smtClean="0">
              <a:solidFill>
                <a:srgbClr val="002060"/>
              </a:solidFill>
              <a:uFill>
                <a:solidFill>
                  <a:srgbClr val="FFFFFF"/>
                </a:solidFill>
              </a:uFill>
              <a:latin typeface="Times New Roman"/>
              <a:ea typeface="DejaVu Sans"/>
            </a:endParaRPr>
          </a:p>
          <a:p>
            <a:pPr marL="36720" algn="ctr">
              <a:lnSpc>
                <a:spcPct val="100000"/>
              </a:lnSpc>
            </a:pPr>
            <a:endParaRPr lang="ru-RU" spc="-1" dirty="0" smtClean="0">
              <a:solidFill>
                <a:srgbClr val="000000"/>
              </a:solidFill>
              <a:uFill>
                <a:solidFill>
                  <a:srgbClr val="FFFFFF"/>
                </a:solidFill>
              </a:uFill>
              <a:latin typeface="Arial"/>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r>
              <a:rPr lang="ru-RU" b="1" spc="-1" dirty="0" smtClean="0">
                <a:solidFill>
                  <a:srgbClr val="C00000"/>
                </a:solidFill>
                <a:uFill>
                  <a:solidFill>
                    <a:srgbClr val="FFFFFF"/>
                  </a:solidFill>
                </a:uFill>
                <a:latin typeface="Times New Roman"/>
                <a:ea typeface="DejaVu Sans"/>
              </a:rPr>
              <a:t> </a:t>
            </a:r>
            <a:endParaRPr lang="ru-RU" spc="-1" dirty="0" smtClean="0">
              <a:solidFill>
                <a:srgbClr val="000000"/>
              </a:solidFill>
              <a:uFill>
                <a:solidFill>
                  <a:srgbClr val="FFFFFF"/>
                </a:solidFill>
              </a:uFill>
              <a:latin typeface="Arial"/>
            </a:endParaRPr>
          </a:p>
          <a:p>
            <a:pPr marL="36720" algn="just">
              <a:lnSpc>
                <a:spcPct val="100000"/>
              </a:lnSpc>
            </a:pPr>
            <a:r>
              <a:rPr lang="ru-RU" b="1" spc="-1" dirty="0" smtClean="0">
                <a:solidFill>
                  <a:srgbClr val="C00000"/>
                </a:solidFill>
                <a:uFill>
                  <a:solidFill>
                    <a:srgbClr val="FFFFFF"/>
                  </a:solidFill>
                </a:uFill>
                <a:latin typeface="Times New Roman"/>
                <a:ea typeface="DejaVu Sans"/>
              </a:rPr>
              <a:t> </a:t>
            </a: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r>
              <a:rPr lang="kk-KZ" b="1" spc="-1" dirty="0" smtClean="0">
                <a:solidFill>
                  <a:srgbClr val="C00000"/>
                </a:solidFill>
                <a:uFill>
                  <a:solidFill>
                    <a:srgbClr val="FFFFFF"/>
                  </a:solidFill>
                </a:uFill>
                <a:latin typeface="Times New Roman"/>
                <a:ea typeface="DejaVu Sans"/>
              </a:rPr>
              <a:t> </a:t>
            </a:r>
            <a:endParaRPr lang="ru-RU" b="1" spc="-1" dirty="0" smtClean="0">
              <a:solidFill>
                <a:srgbClr val="C00000"/>
              </a:solidFill>
              <a:uFill>
                <a:solidFill>
                  <a:srgbClr val="FFFFFF"/>
                </a:solidFill>
              </a:uFill>
              <a:latin typeface="Times New Roman"/>
              <a:ea typeface="DejaVu Sans"/>
            </a:endParaRPr>
          </a:p>
          <a:p>
            <a:pPr marL="36720" algn="just">
              <a:lnSpc>
                <a:spcPct val="100000"/>
              </a:lnSpc>
            </a:pPr>
            <a:r>
              <a:rPr lang="ru-RU" b="1" spc="-1" dirty="0" smtClean="0">
                <a:solidFill>
                  <a:srgbClr val="C00000"/>
                </a:solidFill>
                <a:uFill>
                  <a:solidFill>
                    <a:srgbClr val="FFFFFF"/>
                  </a:solidFill>
                </a:uFill>
                <a:latin typeface="Times New Roman"/>
                <a:ea typeface="DejaVu Sans"/>
              </a:rPr>
              <a:t> </a:t>
            </a:r>
          </a:p>
          <a:p>
            <a:pPr marL="36720" algn="just">
              <a:lnSpc>
                <a:spcPct val="100000"/>
              </a:lnSpc>
            </a:pPr>
            <a:endParaRPr lang="ru-RU" b="1" spc="-1" dirty="0" smtClean="0">
              <a:solidFill>
                <a:srgbClr val="C00000"/>
              </a:solidFill>
              <a:uFill>
                <a:solidFill>
                  <a:srgbClr val="FFFFFF"/>
                </a:solidFill>
              </a:uFill>
              <a:latin typeface="Times New Roman"/>
              <a:ea typeface="DejaVu Sans"/>
            </a:endParaRPr>
          </a:p>
          <a:p>
            <a:pPr marL="36720" algn="just">
              <a:lnSpc>
                <a:spcPct val="100000"/>
              </a:lnSpc>
            </a:pPr>
            <a:r>
              <a:rPr lang="ru-RU" b="1" spc="-1" dirty="0" err="1" smtClean="0">
                <a:solidFill>
                  <a:srgbClr val="C00000"/>
                </a:solidFill>
                <a:uFill>
                  <a:solidFill>
                    <a:srgbClr val="FFFFFF"/>
                  </a:solidFill>
                </a:uFill>
                <a:latin typeface="Times New Roman"/>
                <a:ea typeface="DejaVu Sans"/>
              </a:rPr>
              <a:t>Жоба</a:t>
            </a:r>
            <a:r>
              <a:rPr lang="ru-RU" b="1" spc="-1" dirty="0" smtClean="0">
                <a:solidFill>
                  <a:srgbClr val="C00000"/>
                </a:solidFill>
                <a:uFill>
                  <a:solidFill>
                    <a:srgbClr val="FFFFFF"/>
                  </a:solidFill>
                </a:uFill>
                <a:latin typeface="Times New Roman"/>
                <a:ea typeface="DejaVu Sans"/>
              </a:rPr>
              <a:t>  </a:t>
            </a:r>
            <a:r>
              <a:rPr lang="ru-RU" b="1" spc="-1" dirty="0" err="1" smtClean="0">
                <a:solidFill>
                  <a:srgbClr val="C00000"/>
                </a:solidFill>
                <a:uFill>
                  <a:solidFill>
                    <a:srgbClr val="FFFFFF"/>
                  </a:solidFill>
                </a:uFill>
                <a:latin typeface="Times New Roman"/>
                <a:ea typeface="DejaVu Sans"/>
              </a:rPr>
              <a:t>жетекшіс</a:t>
            </a:r>
            <a:r>
              <a:rPr lang="kk-KZ" b="1" spc="-1" dirty="0" smtClean="0">
                <a:solidFill>
                  <a:srgbClr val="C00000"/>
                </a:solidFill>
                <a:uFill>
                  <a:solidFill>
                    <a:srgbClr val="FFFFFF"/>
                  </a:solidFill>
                </a:uFill>
                <a:latin typeface="Times New Roman"/>
                <a:ea typeface="DejaVu Sans"/>
              </a:rPr>
              <a:t>і</a:t>
            </a:r>
            <a:r>
              <a:rPr lang="ru-RU" b="1" spc="-1" dirty="0" smtClean="0">
                <a:solidFill>
                  <a:srgbClr val="C00000"/>
                </a:solidFill>
                <a:uFill>
                  <a:solidFill>
                    <a:srgbClr val="FFFFFF"/>
                  </a:solidFill>
                </a:uFill>
                <a:latin typeface="Times New Roman"/>
                <a:ea typeface="DejaVu Sans"/>
              </a:rPr>
              <a:t>: </a:t>
            </a:r>
            <a:r>
              <a:rPr lang="ru-RU" b="1" spc="-1" dirty="0" err="1" smtClean="0">
                <a:solidFill>
                  <a:srgbClr val="C00000"/>
                </a:solidFill>
                <a:uFill>
                  <a:solidFill>
                    <a:srgbClr val="FFFFFF"/>
                  </a:solidFill>
                </a:uFill>
                <a:latin typeface="Times New Roman"/>
                <a:ea typeface="DejaVu Sans"/>
              </a:rPr>
              <a:t>Бектемир</a:t>
            </a:r>
            <a:r>
              <a:rPr lang="ru-RU" b="1" spc="-1" dirty="0" smtClean="0">
                <a:solidFill>
                  <a:srgbClr val="C00000"/>
                </a:solidFill>
                <a:uFill>
                  <a:solidFill>
                    <a:srgbClr val="FFFFFF"/>
                  </a:solidFill>
                </a:uFill>
                <a:latin typeface="Times New Roman"/>
                <a:ea typeface="DejaVu Sans"/>
              </a:rPr>
              <a:t> Азина</a:t>
            </a:r>
            <a:endParaRPr lang="ru-RU" dirty="0"/>
          </a:p>
        </p:txBody>
      </p:sp>
      <p:pic>
        <p:nvPicPr>
          <p:cNvPr id="3" name="Picture 2" descr="C:\Users\Владелец\Desktop\Күнбағыс\images-1.jpeg"/>
          <p:cNvPicPr>
            <a:picLocks noChangeAspect="1" noChangeArrowheads="1"/>
          </p:cNvPicPr>
          <p:nvPr/>
        </p:nvPicPr>
        <p:blipFill>
          <a:blip r:embed="rId2"/>
          <a:srcRect/>
          <a:stretch>
            <a:fillRect/>
          </a:stretch>
        </p:blipFill>
        <p:spPr bwMode="auto">
          <a:xfrm>
            <a:off x="1857356" y="2500306"/>
            <a:ext cx="5072098" cy="271464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sz="3200" b="1" dirty="0" smtClean="0">
                <a:latin typeface="Times New Roman" pitchFamily="18" charset="0"/>
                <a:cs typeface="Times New Roman" pitchFamily="18" charset="0"/>
              </a:rPr>
              <a:t>Зерттеу жұмысының мақсаты</a:t>
            </a:r>
            <a:r>
              <a:rPr lang="en-US" sz="3200" b="1" dirty="0" smtClean="0">
                <a:latin typeface="Times New Roman" pitchFamily="18" charset="0"/>
                <a:cs typeface="Times New Roman" pitchFamily="18" charset="0"/>
              </a:rPr>
              <a:t>:</a:t>
            </a:r>
            <a:endParaRPr lang="ru-RU" dirty="0"/>
          </a:p>
        </p:txBody>
      </p:sp>
      <p:sp>
        <p:nvSpPr>
          <p:cNvPr id="3" name="Содержимое 2"/>
          <p:cNvSpPr>
            <a:spLocks noGrp="1"/>
          </p:cNvSpPr>
          <p:nvPr>
            <p:ph sz="quarter" idx="1"/>
          </p:nvPr>
        </p:nvSpPr>
        <p:spPr/>
        <p:txBody>
          <a:bodyPr>
            <a:normAutofit/>
          </a:bodyPr>
          <a:lstStyle/>
          <a:p>
            <a:r>
              <a:rPr lang="kk-KZ" dirty="0" smtClean="0">
                <a:latin typeface="Times New Roman" pitchFamily="18" charset="0"/>
                <a:cs typeface="Times New Roman" pitchFamily="18" charset="0"/>
              </a:rPr>
              <a:t>Күнбағыстың үй жағдайында және далалық жағдайда өсіп-даму кезеңдерің анықтау</a:t>
            </a:r>
          </a:p>
          <a:p>
            <a:pPr>
              <a:buNone/>
            </a:pPr>
            <a:r>
              <a:rPr lang="kk-KZ" b="1" dirty="0" smtClean="0">
                <a:latin typeface="Times New Roman" pitchFamily="18" charset="0"/>
                <a:cs typeface="Times New Roman" pitchFamily="18" charset="0"/>
              </a:rPr>
              <a:t>Зерттеу жұмысының міндеттері</a:t>
            </a:r>
            <a:r>
              <a:rPr lang="en-US" b="1" dirty="0" smtClean="0">
                <a:latin typeface="Times New Roman" pitchFamily="18" charset="0"/>
                <a:cs typeface="Times New Roman" pitchFamily="18" charset="0"/>
              </a:rPr>
              <a:t>:</a:t>
            </a:r>
            <a:endParaRPr lang="kk-KZ" b="1" dirty="0" smtClean="0">
              <a:latin typeface="Times New Roman" pitchFamily="18" charset="0"/>
              <a:cs typeface="Times New Roman" pitchFamily="18" charset="0"/>
            </a:endParaRPr>
          </a:p>
          <a:p>
            <a:r>
              <a:rPr lang="kk-KZ" dirty="0" smtClean="0">
                <a:latin typeface="Times New Roman" pitchFamily="18" charset="0"/>
                <a:cs typeface="Times New Roman" pitchFamily="18" charset="0"/>
              </a:rPr>
              <a:t> Күнбағыс майының адамға пайдасын ашып көрсету</a:t>
            </a:r>
            <a:r>
              <a:rPr lang="en-US" dirty="0" smtClean="0">
                <a:latin typeface="Times New Roman" pitchFamily="18" charset="0"/>
                <a:cs typeface="Times New Roman" pitchFamily="18" charset="0"/>
              </a:rPr>
              <a:t>;</a:t>
            </a:r>
          </a:p>
          <a:p>
            <a:r>
              <a:rPr lang="kk-KZ" dirty="0" smtClean="0">
                <a:latin typeface="Times New Roman" pitchFamily="18" charset="0"/>
                <a:cs typeface="Times New Roman" pitchFamily="18" charset="0"/>
              </a:rPr>
              <a:t>  Дәрілік қасиеттерін айту</a:t>
            </a:r>
            <a:r>
              <a:rPr lang="en-US" dirty="0" smtClean="0">
                <a:latin typeface="Times New Roman" pitchFamily="18" charset="0"/>
                <a:cs typeface="Times New Roman" pitchFamily="18" charset="0"/>
              </a:rPr>
              <a:t>;</a:t>
            </a:r>
            <a:r>
              <a:rPr lang="kk-KZ" dirty="0" smtClean="0">
                <a:latin typeface="Times New Roman" pitchFamily="18" charset="0"/>
                <a:cs typeface="Times New Roman" pitchFamily="18" charset="0"/>
              </a:rPr>
              <a:t> </a:t>
            </a:r>
          </a:p>
          <a:p>
            <a:r>
              <a:rPr lang="kk-KZ" dirty="0" smtClean="0">
                <a:latin typeface="Times New Roman" pitchFamily="18" charset="0"/>
                <a:cs typeface="Times New Roman" pitchFamily="18" charset="0"/>
              </a:rPr>
              <a:t> Күнбағыс майының қаншалықты табыс әкелетінін анықтау</a:t>
            </a:r>
            <a:r>
              <a:rPr lang="en-US" dirty="0" smtClean="0">
                <a:latin typeface="Times New Roman" pitchFamily="18" charset="0"/>
                <a:cs typeface="Times New Roman" pitchFamily="18" charset="0"/>
              </a:rPr>
              <a:t>;</a:t>
            </a:r>
            <a:endParaRPr lang="kk-KZ" dirty="0" smtClean="0">
              <a:latin typeface="Times New Roman" pitchFamily="18" charset="0"/>
              <a:cs typeface="Times New Roman" pitchFamily="18" charset="0"/>
            </a:endParaRPr>
          </a:p>
          <a:p>
            <a:pPr>
              <a:buNone/>
            </a:pPr>
            <a:r>
              <a:rPr lang="kk-KZ" b="1" dirty="0" smtClean="0">
                <a:latin typeface="Times New Roman" pitchFamily="18" charset="0"/>
                <a:cs typeface="Times New Roman" pitchFamily="18" charset="0"/>
              </a:rPr>
              <a:t>Зерттеу әдістері</a:t>
            </a:r>
            <a:r>
              <a:rPr lang="en-US" b="1" dirty="0" smtClean="0">
                <a:latin typeface="Times New Roman" pitchFamily="18" charset="0"/>
                <a:cs typeface="Times New Roman" pitchFamily="18" charset="0"/>
              </a:rPr>
              <a:t> :</a:t>
            </a:r>
            <a:r>
              <a:rPr lang="kk-KZ" dirty="0" smtClean="0">
                <a:latin typeface="Times New Roman" pitchFamily="18" charset="0"/>
                <a:cs typeface="Times New Roman" pitchFamily="18" charset="0"/>
              </a:rPr>
              <a:t> </a:t>
            </a:r>
          </a:p>
          <a:p>
            <a:pPr>
              <a:buNone/>
            </a:pPr>
            <a:r>
              <a:rPr lang="kk-KZ" dirty="0" smtClean="0">
                <a:latin typeface="Times New Roman" pitchFamily="18" charset="0"/>
                <a:cs typeface="Times New Roman" pitchFamily="18" charset="0"/>
              </a:rPr>
              <a:t>1.Үй жағдайында  егіп, өсуін қадағалау</a:t>
            </a:r>
            <a:r>
              <a:rPr lang="en-US" dirty="0" smtClean="0">
                <a:latin typeface="Times New Roman" pitchFamily="18" charset="0"/>
                <a:cs typeface="Times New Roman" pitchFamily="18" charset="0"/>
              </a:rPr>
              <a:t> ;</a:t>
            </a:r>
            <a:endParaRPr lang="kk-KZ" b="1" dirty="0" smtClean="0">
              <a:latin typeface="Times New Roman" pitchFamily="18" charset="0"/>
              <a:cs typeface="Times New Roman" pitchFamily="18" charset="0"/>
            </a:endParaRPr>
          </a:p>
          <a:p>
            <a:pPr>
              <a:buNone/>
            </a:pPr>
            <a:r>
              <a:rPr lang="kk-KZ" dirty="0" smtClean="0">
                <a:latin typeface="Times New Roman" pitchFamily="18" charset="0"/>
                <a:cs typeface="Times New Roman" pitchFamily="18" charset="0"/>
              </a:rPr>
              <a:t>2. Далалық жағдайда өсіп-даму кезеңдерің  қадағалау</a:t>
            </a:r>
            <a:r>
              <a:rPr lang="en-US" dirty="0" smtClean="0">
                <a:latin typeface="Times New Roman" pitchFamily="18" charset="0"/>
                <a:cs typeface="Times New Roman" pitchFamily="18" charset="0"/>
              </a:rPr>
              <a:t> ;</a:t>
            </a:r>
            <a:endParaRPr lang="kk-KZ" dirty="0" smtClean="0">
              <a:latin typeface="Times New Roman" pitchFamily="18" charset="0"/>
              <a:cs typeface="Times New Roman" pitchFamily="18" charset="0"/>
            </a:endParaRPr>
          </a:p>
          <a:p>
            <a:pPr>
              <a:buNone/>
            </a:pPr>
            <a:r>
              <a:rPr lang="kk-KZ" dirty="0" smtClean="0">
                <a:latin typeface="Times New Roman" pitchFamily="18" charset="0"/>
                <a:cs typeface="Times New Roman" pitchFamily="18" charset="0"/>
              </a:rPr>
              <a:t>3. Тәжірибе.</a:t>
            </a:r>
          </a:p>
          <a:p>
            <a:pPr>
              <a:buNone/>
            </a:pPr>
            <a:endParaRPr lang="kk-KZ" b="1" dirty="0" smtClean="0"/>
          </a:p>
          <a:p>
            <a:endParaRPr lang="kk-KZ" dirty="0" smtClean="0"/>
          </a:p>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ustomShape 1"/>
          <p:cNvSpPr/>
          <p:nvPr/>
        </p:nvSpPr>
        <p:spPr>
          <a:xfrm>
            <a:off x="502920" y="530280"/>
            <a:ext cx="8182440" cy="5897520"/>
          </a:xfrm>
          <a:prstGeom prst="rect">
            <a:avLst/>
          </a:prstGeom>
          <a:noFill/>
          <a:ln>
            <a:noFill/>
          </a:ln>
        </p:spPr>
        <p:style>
          <a:lnRef idx="0">
            <a:scrgbClr r="0" g="0" b="0"/>
          </a:lnRef>
          <a:fillRef idx="0">
            <a:scrgbClr r="0" g="0" b="0"/>
          </a:fillRef>
          <a:effectRef idx="0">
            <a:scrgbClr r="0" g="0" b="0"/>
          </a:effectRef>
          <a:fontRef idx="minor"/>
        </p:style>
        <p:txBody>
          <a:bodyPr lIns="182880" tIns="91440" rIns="90000" bIns="45000"/>
          <a:lstStyle/>
          <a:p>
            <a:pPr marL="265320" indent="-263880" algn="ctr">
              <a:lnSpc>
                <a:spcPct val="100000"/>
              </a:lnSpc>
            </a:pPr>
            <a:r>
              <a:rPr lang="ru-RU" sz="2000" b="1" strike="noStrike" spc="-1" dirty="0">
                <a:solidFill>
                  <a:srgbClr val="000000"/>
                </a:solidFill>
                <a:uFill>
                  <a:solidFill>
                    <a:srgbClr val="FFFFFF"/>
                  </a:solidFill>
                </a:uFill>
                <a:latin typeface="Times New Roman"/>
                <a:ea typeface="DejaVu Sans"/>
              </a:rPr>
              <a:t>КІРІСПЕ</a:t>
            </a:r>
            <a:endParaRPr lang="ru-RU" sz="2000" b="0" strike="noStrike" spc="-1" dirty="0">
              <a:solidFill>
                <a:srgbClr val="000000"/>
              </a:solidFill>
              <a:uFill>
                <a:solidFill>
                  <a:srgbClr val="FFFFFF"/>
                </a:solidFill>
              </a:uFill>
              <a:latin typeface="Arial"/>
            </a:endParaRPr>
          </a:p>
          <a:p>
            <a:pPr marL="265320" indent="-263880" algn="just">
              <a:lnSpc>
                <a:spcPct val="100000"/>
              </a:lnSpc>
            </a:pP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 </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елімізде</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өсімдік майын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алатын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ең басты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дақыл.</a:t>
            </a:r>
            <a:r>
              <a:rPr lang="ru-RU" sz="2000" b="0" strike="noStrike" spc="-1" dirty="0">
                <a:solidFill>
                  <a:srgbClr val="000000"/>
                </a:solidFill>
                <a:uFill>
                  <a:solidFill>
                    <a:srgbClr val="FFFFFF"/>
                  </a:solidFill>
                </a:uFill>
                <a:latin typeface="Times New Roman"/>
                <a:ea typeface="DejaVu Sans"/>
              </a:rPr>
              <a:t> </a:t>
            </a:r>
            <a:endParaRPr lang="ru-RU" sz="2000" b="0" strike="noStrike" spc="-1" dirty="0">
              <a:solidFill>
                <a:srgbClr val="000000"/>
              </a:solidFill>
              <a:uFill>
                <a:solidFill>
                  <a:srgbClr val="FFFFFF"/>
                </a:solidFill>
              </a:uFill>
              <a:latin typeface="Arial"/>
            </a:endParaRPr>
          </a:p>
          <a:p>
            <a:pPr marL="265320" indent="-263880" algn="just">
              <a:lnSpc>
                <a:spcPct val="100000"/>
              </a:lnSpc>
            </a:pP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Қазақстанда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егістіктерінің</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көлемі</a:t>
            </a:r>
            <a:r>
              <a:rPr lang="ru-RU" sz="2000" b="0" strike="noStrike" spc="-1" dirty="0">
                <a:solidFill>
                  <a:srgbClr val="000000"/>
                </a:solidFill>
                <a:uFill>
                  <a:solidFill>
                    <a:srgbClr val="FFFFFF"/>
                  </a:solidFill>
                </a:uFill>
                <a:latin typeface="Times New Roman"/>
                <a:ea typeface="DejaVu Sans"/>
              </a:rPr>
              <a:t> 2000 </a:t>
            </a:r>
            <a:r>
              <a:rPr lang="ru-RU" sz="2000" b="0" strike="noStrike" spc="-1" dirty="0" err="1">
                <a:solidFill>
                  <a:srgbClr val="000000"/>
                </a:solidFill>
                <a:uFill>
                  <a:solidFill>
                    <a:srgbClr val="FFFFFF"/>
                  </a:solidFill>
                </a:uFill>
                <a:latin typeface="Times New Roman"/>
                <a:ea typeface="DejaVu Sans"/>
              </a:rPr>
              <a:t>жыл</a:t>
            </a:r>
            <a:r>
              <a:rPr lang="ru-RU" sz="2000" b="0" strike="noStrike" spc="-1" dirty="0">
                <a:solidFill>
                  <a:srgbClr val="000000"/>
                </a:solidFill>
                <a:uFill>
                  <a:solidFill>
                    <a:srgbClr val="FFFFFF"/>
                  </a:solidFill>
                </a:uFill>
                <a:latin typeface="Times New Roman"/>
                <a:ea typeface="DejaVu Sans"/>
              </a:rPr>
              <a:t> мен 2013 </a:t>
            </a:r>
            <a:r>
              <a:rPr lang="ru-RU" sz="2000" b="0" strike="noStrike" spc="-1" dirty="0" err="1">
                <a:solidFill>
                  <a:srgbClr val="000000"/>
                </a:solidFill>
                <a:uFill>
                  <a:solidFill>
                    <a:srgbClr val="FFFFFF"/>
                  </a:solidFill>
                </a:uFill>
                <a:latin typeface="Times New Roman"/>
                <a:ea typeface="DejaVu Sans"/>
              </a:rPr>
              <a:t>жыл</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бойынша</a:t>
            </a:r>
            <a:r>
              <a:rPr lang="ru-RU" sz="2000" b="0" strike="noStrike" spc="-1" dirty="0">
                <a:solidFill>
                  <a:srgbClr val="000000"/>
                </a:solidFill>
                <a:uFill>
                  <a:solidFill>
                    <a:srgbClr val="FFFFFF"/>
                  </a:solidFill>
                </a:uFill>
                <a:latin typeface="Times New Roman"/>
                <a:ea typeface="DejaVu Sans"/>
              </a:rPr>
              <a:t> 313,9 </a:t>
            </a:r>
            <a:r>
              <a:rPr lang="ru-RU" sz="2000" b="0" strike="noStrike" spc="-1" dirty="0" err="1">
                <a:solidFill>
                  <a:srgbClr val="000000"/>
                </a:solidFill>
                <a:uFill>
                  <a:solidFill>
                    <a:srgbClr val="FFFFFF"/>
                  </a:solidFill>
                </a:uFill>
                <a:latin typeface="Times New Roman"/>
                <a:ea typeface="DejaVu Sans"/>
              </a:rPr>
              <a:t>мыңнан</a:t>
            </a:r>
            <a:r>
              <a:rPr lang="ru-RU" sz="2000" b="0" strike="noStrike" spc="-1" dirty="0">
                <a:solidFill>
                  <a:srgbClr val="000000"/>
                </a:solidFill>
                <a:uFill>
                  <a:solidFill>
                    <a:srgbClr val="FFFFFF"/>
                  </a:solidFill>
                </a:uFill>
                <a:latin typeface="Times New Roman"/>
                <a:ea typeface="DejaVu Sans"/>
              </a:rPr>
              <a:t> 878,2 </a:t>
            </a:r>
            <a:r>
              <a:rPr lang="ru-RU" sz="2000" b="0" strike="noStrike" spc="-1" dirty="0" err="1">
                <a:solidFill>
                  <a:srgbClr val="000000"/>
                </a:solidFill>
                <a:uFill>
                  <a:solidFill>
                    <a:srgbClr val="FFFFFF"/>
                  </a:solidFill>
                </a:uFill>
                <a:latin typeface="Times New Roman"/>
                <a:ea typeface="DejaVu Sans"/>
              </a:rPr>
              <a:t>мың</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гектарды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smtClean="0">
                <a:solidFill>
                  <a:srgbClr val="000000"/>
                </a:solidFill>
                <a:uFill>
                  <a:solidFill>
                    <a:srgbClr val="FFFFFF"/>
                  </a:solidFill>
                </a:uFill>
                <a:latin typeface="Times New Roman"/>
                <a:ea typeface="DejaVu Sans"/>
              </a:rPr>
              <a:t>ұлғайды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Қазақстан республикасында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орташа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өнімділік </a:t>
            </a:r>
            <a:r>
              <a:rPr lang="ru-RU" sz="2000" b="0" strike="noStrike" spc="-1" dirty="0">
                <a:solidFill>
                  <a:srgbClr val="000000"/>
                </a:solidFill>
                <a:uFill>
                  <a:solidFill>
                    <a:srgbClr val="FFFFFF"/>
                  </a:solidFill>
                </a:uFill>
                <a:latin typeface="Times New Roman"/>
                <a:ea typeface="DejaVu Sans"/>
              </a:rPr>
              <a:t>7,0 </a:t>
            </a:r>
            <a:r>
              <a:rPr lang="ru-RU" sz="2000" b="0" strike="noStrike" spc="-1" dirty="0" err="1">
                <a:solidFill>
                  <a:srgbClr val="000000"/>
                </a:solidFill>
                <a:uFill>
                  <a:solidFill>
                    <a:srgbClr val="FFFFFF"/>
                  </a:solidFill>
                </a:uFill>
                <a:latin typeface="Times New Roman"/>
                <a:ea typeface="DejaVu Sans"/>
              </a:rPr>
              <a:t>ц</a:t>
            </a:r>
            <a:r>
              <a:rPr lang="ru-RU" sz="2000" b="0" strike="noStrike" spc="-1" dirty="0">
                <a:solidFill>
                  <a:srgbClr val="000000"/>
                </a:solidFill>
                <a:uFill>
                  <a:solidFill>
                    <a:srgbClr val="FFFFFF"/>
                  </a:solidFill>
                </a:uFill>
                <a:latin typeface="Times New Roman"/>
                <a:ea typeface="DejaVu Sans"/>
              </a:rPr>
              <a:t>/га, </a:t>
            </a:r>
            <a:r>
              <a:rPr lang="ru-RU" sz="2000" b="0" strike="noStrike" spc="-1" dirty="0" err="1">
                <a:solidFill>
                  <a:srgbClr val="000000"/>
                </a:solidFill>
                <a:uFill>
                  <a:solidFill>
                    <a:srgbClr val="FFFFFF"/>
                  </a:solidFill>
                </a:uFill>
                <a:latin typeface="Times New Roman"/>
                <a:ea typeface="DejaVu Sans"/>
              </a:rPr>
              <a:t>кейбір</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шаруашылықтарда қарқынды өсіру </a:t>
            </a:r>
            <a:r>
              <a:rPr lang="ru-RU" sz="2000" b="0" strike="noStrike" spc="-1" dirty="0">
                <a:solidFill>
                  <a:srgbClr val="000000"/>
                </a:solidFill>
                <a:uFill>
                  <a:solidFill>
                    <a:srgbClr val="FFFFFF"/>
                  </a:solidFill>
                </a:uFill>
                <a:latin typeface="Times New Roman"/>
                <a:ea typeface="DejaVu Sans"/>
              </a:rPr>
              <a:t>технология сын </a:t>
            </a:r>
            <a:r>
              <a:rPr lang="ru-RU" sz="2000" b="0" strike="noStrike" spc="-1" dirty="0" err="1">
                <a:solidFill>
                  <a:srgbClr val="000000"/>
                </a:solidFill>
                <a:uFill>
                  <a:solidFill>
                    <a:srgbClr val="FFFFFF"/>
                  </a:solidFill>
                </a:uFill>
                <a:latin typeface="Times New Roman"/>
                <a:ea typeface="DejaVu Sans"/>
              </a:rPr>
              <a:t>қолданғанда </a:t>
            </a:r>
            <a:r>
              <a:rPr lang="ru-RU" sz="2000" b="0" strike="noStrike" spc="-1" dirty="0">
                <a:solidFill>
                  <a:srgbClr val="000000"/>
                </a:solidFill>
                <a:uFill>
                  <a:solidFill>
                    <a:srgbClr val="FFFFFF"/>
                  </a:solidFill>
                </a:uFill>
                <a:latin typeface="Times New Roman"/>
                <a:ea typeface="DejaVu Sans"/>
              </a:rPr>
              <a:t>35-40 </a:t>
            </a:r>
            <a:r>
              <a:rPr lang="ru-RU" sz="2000" b="0" strike="noStrike" spc="-1" dirty="0" err="1">
                <a:solidFill>
                  <a:srgbClr val="000000"/>
                </a:solidFill>
                <a:uFill>
                  <a:solidFill>
                    <a:srgbClr val="FFFFFF"/>
                  </a:solidFill>
                </a:uFill>
                <a:latin typeface="Times New Roman"/>
                <a:ea typeface="DejaVu Sans"/>
              </a:rPr>
              <a:t>ц</a:t>
            </a:r>
            <a:r>
              <a:rPr lang="ru-RU" sz="2000" b="0" strike="noStrike" spc="-1" dirty="0">
                <a:solidFill>
                  <a:srgbClr val="000000"/>
                </a:solidFill>
                <a:uFill>
                  <a:solidFill>
                    <a:srgbClr val="FFFFFF"/>
                  </a:solidFill>
                </a:uFill>
                <a:latin typeface="Times New Roman"/>
                <a:ea typeface="DejaVu Sans"/>
              </a:rPr>
              <a:t>/га </a:t>
            </a:r>
            <a:r>
              <a:rPr lang="ru-RU" sz="2000" b="0" strike="noStrike" spc="-1" dirty="0" err="1">
                <a:solidFill>
                  <a:srgbClr val="000000"/>
                </a:solidFill>
                <a:uFill>
                  <a:solidFill>
                    <a:srgbClr val="FFFFFF"/>
                  </a:solidFill>
                </a:uFill>
                <a:latin typeface="Times New Roman"/>
                <a:ea typeface="DejaVu Sans"/>
              </a:rPr>
              <a:t>жетеді</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Республикамызда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 дақылы негізінен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Шығыс Қазақстанда және </a:t>
            </a:r>
            <a:r>
              <a:rPr lang="ru-RU" sz="2000" b="0" strike="noStrike" spc="-1" dirty="0">
                <a:solidFill>
                  <a:srgbClr val="000000"/>
                </a:solidFill>
                <a:uFill>
                  <a:solidFill>
                    <a:srgbClr val="FFFFFF"/>
                  </a:solidFill>
                </a:uFill>
                <a:latin typeface="Times New Roman"/>
                <a:ea typeface="DejaVu Sans"/>
              </a:rPr>
              <a:t>Павлодар </a:t>
            </a:r>
            <a:r>
              <a:rPr lang="ru-RU" sz="2000" b="0" strike="noStrike" spc="-1" dirty="0" err="1">
                <a:solidFill>
                  <a:srgbClr val="000000"/>
                </a:solidFill>
                <a:uFill>
                  <a:solidFill>
                    <a:srgbClr val="FFFFFF"/>
                  </a:solidFill>
                </a:uFill>
                <a:latin typeface="Times New Roman"/>
                <a:ea typeface="DejaVu Sans"/>
              </a:rPr>
              <a:t>облыстарында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өсіріледі</a:t>
            </a:r>
            <a:r>
              <a:rPr lang="ru-RU" sz="2000" b="0" strike="noStrike" spc="-1" dirty="0">
                <a:solidFill>
                  <a:srgbClr val="000000"/>
                </a:solidFill>
                <a:uFill>
                  <a:solidFill>
                    <a:srgbClr val="FFFFFF"/>
                  </a:solidFill>
                </a:uFill>
                <a:latin typeface="Times New Roman"/>
                <a:ea typeface="DejaVu Sans"/>
              </a:rPr>
              <a:t>.  </a:t>
            </a:r>
            <a:endParaRPr lang="ru-RU" sz="2000" b="0" strike="noStrike" spc="-1" dirty="0">
              <a:solidFill>
                <a:srgbClr val="000000"/>
              </a:solidFill>
              <a:uFill>
                <a:solidFill>
                  <a:srgbClr val="FFFFFF"/>
                </a:solidFill>
              </a:uFill>
              <a:latin typeface="Arial"/>
            </a:endParaRPr>
          </a:p>
          <a:p>
            <a:pPr marL="265320" indent="-263880" algn="just">
              <a:lnSpc>
                <a:spcPct val="100000"/>
              </a:lnSpc>
            </a:pP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 майы</a:t>
            </a:r>
            <a:r>
              <a:rPr lang="ru-RU" sz="2000" b="0" strike="noStrike" spc="-1" dirty="0">
                <a:solidFill>
                  <a:srgbClr val="000000"/>
                </a:solidFill>
                <a:uFill>
                  <a:solidFill>
                    <a:srgbClr val="FFFFFF"/>
                  </a:solidFill>
                </a:uFill>
                <a:latin typeface="Times New Roman"/>
                <a:ea typeface="DejaVu Sans"/>
              </a:rPr>
              <a:t> маргарин, майонез, </a:t>
            </a:r>
            <a:r>
              <a:rPr lang="ru-RU" sz="2000" b="0" strike="noStrike" spc="-1" dirty="0" err="1">
                <a:solidFill>
                  <a:srgbClr val="000000"/>
                </a:solidFill>
                <a:uFill>
                  <a:solidFill>
                    <a:srgbClr val="FFFFFF"/>
                  </a:solidFill>
                </a:uFill>
                <a:latin typeface="Times New Roman"/>
                <a:ea typeface="DejaVu Sans"/>
              </a:rPr>
              <a:t>балық және көкөніс консервілерін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нан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және </a:t>
            </a:r>
            <a:r>
              <a:rPr lang="ru-RU" sz="2000" b="0" strike="noStrike" spc="-1" dirty="0">
                <a:solidFill>
                  <a:srgbClr val="000000"/>
                </a:solidFill>
                <a:uFill>
                  <a:solidFill>
                    <a:srgbClr val="FFFFFF"/>
                  </a:solidFill>
                </a:uFill>
                <a:latin typeface="Times New Roman"/>
                <a:ea typeface="DejaVu Sans"/>
              </a:rPr>
              <a:t>кондитер </a:t>
            </a:r>
            <a:r>
              <a:rPr lang="ru-RU" sz="2000" b="0" strike="noStrike" spc="-1" dirty="0" err="1">
                <a:solidFill>
                  <a:srgbClr val="000000"/>
                </a:solidFill>
                <a:uFill>
                  <a:solidFill>
                    <a:srgbClr val="FFFFFF"/>
                  </a:solidFill>
                </a:uFill>
                <a:latin typeface="Times New Roman"/>
                <a:ea typeface="DejaVu Sans"/>
              </a:rPr>
              <a:t>өнімдерін шығаруға қолданылады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Сонымен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қатар оның майы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сабын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қайнату және зәйтүн майы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өндірісінде </a:t>
            </a:r>
            <a:r>
              <a:rPr lang="ru-RU" sz="2000" b="0" strike="noStrike" spc="-1" dirty="0">
                <a:solidFill>
                  <a:srgbClr val="000000"/>
                </a:solidFill>
                <a:uFill>
                  <a:solidFill>
                    <a:srgbClr val="FFFFFF"/>
                  </a:solidFill>
                </a:uFill>
                <a:latin typeface="Times New Roman"/>
                <a:ea typeface="DejaVu Sans"/>
              </a:rPr>
              <a:t>де </a:t>
            </a:r>
            <a:r>
              <a:rPr lang="ru-RU" sz="2000" b="0" strike="noStrike" spc="-1" dirty="0" err="1">
                <a:solidFill>
                  <a:srgbClr val="000000"/>
                </a:solidFill>
                <a:uFill>
                  <a:solidFill>
                    <a:srgbClr val="FFFFFF"/>
                  </a:solidFill>
                </a:uFill>
                <a:latin typeface="Times New Roman"/>
                <a:ea typeface="DejaVu Sans"/>
              </a:rPr>
              <a:t>пайдаланылады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Күнбағыстың күнжарасында (сығындысы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малға бағалы құнды азық.</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Күнбағыстың агротехникалық маңызы </a:t>
            </a:r>
            <a:r>
              <a:rPr lang="ru-RU" sz="2000" b="0" strike="noStrike" spc="-1" dirty="0">
                <a:solidFill>
                  <a:srgbClr val="000000"/>
                </a:solidFill>
                <a:uFill>
                  <a:solidFill>
                    <a:srgbClr val="FFFFFF"/>
                  </a:solidFill>
                </a:uFill>
                <a:latin typeface="Times New Roman"/>
                <a:ea typeface="DejaVu Sans"/>
              </a:rPr>
              <a:t>бар, </a:t>
            </a:r>
            <a:r>
              <a:rPr lang="ru-RU" sz="2000" b="0" strike="noStrike" spc="-1" dirty="0" err="1">
                <a:solidFill>
                  <a:srgbClr val="000000"/>
                </a:solidFill>
                <a:uFill>
                  <a:solidFill>
                    <a:srgbClr val="FFFFFF"/>
                  </a:solidFill>
                </a:uFill>
                <a:latin typeface="Times New Roman"/>
                <a:ea typeface="DejaVu Sans"/>
              </a:rPr>
              <a:t>отамалы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дақыл ретінде</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егістікті</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арамшөптерден, аурулардан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зиянкестерден</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тазартуға, қыста қар тоқтатуға, ылғал жинауға пайдаланады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Сондықтан бұл дақылды өсіргенде барынша</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жоғары технологияны</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пайдалану</a:t>
            </a:r>
            <a:r>
              <a:rPr lang="ru-RU" sz="2000" b="0" strike="noStrike" spc="-1" dirty="0">
                <a:solidFill>
                  <a:srgbClr val="000000"/>
                </a:solidFill>
                <a:uFill>
                  <a:solidFill>
                    <a:srgbClr val="FFFFFF"/>
                  </a:solidFill>
                </a:uFill>
                <a:latin typeface="Times New Roman"/>
                <a:ea typeface="DejaVu Sans"/>
              </a:rPr>
              <a:t> </a:t>
            </a:r>
            <a:r>
              <a:rPr lang="ru-RU" sz="2000" b="0" strike="noStrike" spc="-1" dirty="0" err="1">
                <a:solidFill>
                  <a:srgbClr val="000000"/>
                </a:solidFill>
                <a:uFill>
                  <a:solidFill>
                    <a:srgbClr val="FFFFFF"/>
                  </a:solidFill>
                </a:uFill>
                <a:latin typeface="Times New Roman"/>
                <a:ea typeface="DejaVu Sans"/>
              </a:rPr>
              <a:t>қажет.</a:t>
            </a:r>
            <a:r>
              <a:rPr lang="ru-RU" sz="2000" b="0" strike="noStrike" spc="-1" dirty="0">
                <a:solidFill>
                  <a:srgbClr val="000000"/>
                </a:solidFill>
                <a:uFill>
                  <a:solidFill>
                    <a:srgbClr val="FFFFFF"/>
                  </a:solidFill>
                </a:uFill>
                <a:latin typeface="Times New Roman"/>
                <a:ea typeface="DejaVu Sans"/>
              </a:rPr>
              <a:t> </a:t>
            </a:r>
            <a:endParaRPr lang="ru-RU" sz="2000" b="0" strike="noStrike" spc="-1" dirty="0">
              <a:solidFill>
                <a:srgbClr val="000000"/>
              </a:solidFill>
              <a:uFill>
                <a:solidFill>
                  <a:srgbClr val="FFFFFF"/>
                </a:solidFill>
              </a:uFill>
              <a:latin typeface="Arial"/>
            </a:endParaRPr>
          </a:p>
          <a:p>
            <a:pPr marL="265320" indent="-263880" algn="just">
              <a:lnSpc>
                <a:spcPct val="100000"/>
              </a:lnSpc>
            </a:pPr>
            <a:endParaRPr lang="ru-RU"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20663"/>
            <a:ext cx="8229600" cy="1250950"/>
          </a:xfrm>
        </p:spPr>
        <p:txBody>
          <a:bodyPr>
            <a:normAutofit fontScale="90000"/>
          </a:bodyPr>
          <a:lstStyle/>
          <a:p>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r>
              <a:rPr lang="kk-KZ" smtClean="0"/>
              <a:t/>
            </a:r>
            <a:br>
              <a:rPr lang="kk-KZ" smtClean="0"/>
            </a:br>
            <a:endParaRPr lang="ru-RU" dirty="0"/>
          </a:p>
        </p:txBody>
      </p:sp>
      <p:sp>
        <p:nvSpPr>
          <p:cNvPr id="7" name="Прямоугольник 6"/>
          <p:cNvSpPr/>
          <p:nvPr/>
        </p:nvSpPr>
        <p:spPr>
          <a:xfrm>
            <a:off x="27038" y="-6652120"/>
            <a:ext cx="8712968" cy="13328905"/>
          </a:xfrm>
          <a:prstGeom prst="rect">
            <a:avLst/>
          </a:prstGeom>
        </p:spPr>
        <p:txBody>
          <a:bodyPr wrap="square">
            <a:spAutoFit/>
          </a:bodyPr>
          <a:lstStyle/>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kk-KZ"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400" dirty="0" smtClean="0">
                <a:latin typeface="Times New Roman" panose="02020603050405020304" pitchFamily="18" charset="0"/>
                <a:ea typeface="Calibri" panose="020F0502020204030204" pitchFamily="34" charset="0"/>
                <a:cs typeface="Times New Roman" panose="02020603050405020304" pitchFamily="18" charset="0"/>
              </a:rPr>
              <a:t>2</a:t>
            </a:r>
            <a:r>
              <a:rPr lang="kk-KZ" sz="1400" dirty="0">
                <a:latin typeface="Times New Roman" panose="02020603050405020304" pitchFamily="18" charset="0"/>
                <a:ea typeface="Calibri" panose="020F0502020204030204" pitchFamily="34" charset="0"/>
                <a:cs typeface="Times New Roman" panose="02020603050405020304" pitchFamily="18" charset="0"/>
              </a:rPr>
              <a:t>. 2 Күнбағыстың адам ағзасына пайдасы</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 </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Дүние </a:t>
            </a:r>
            <a:r>
              <a:rPr lang="kk-KZ" sz="1400" dirty="0">
                <a:latin typeface="Times New Roman" panose="02020603050405020304" pitchFamily="18" charset="0"/>
                <a:ea typeface="Calibri" panose="020F0502020204030204" pitchFamily="34" charset="0"/>
                <a:cs typeface="Times New Roman" panose="02020603050405020304" pitchFamily="18" charset="0"/>
              </a:rPr>
              <a:t>жүзіндегі бірқатар медициналық орталық селенге бай күнбағыстың денсаулыққа пайдасын растайды. Ғылыми зерттеулер селен мен рак арасындағы мықты байланыс бар екенін көрсетеді.  Шамамен 50 грамм күнбағыс дәні күнделікті селен мұқтаждығының 30 пайызын қамдайды.</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Селен </a:t>
            </a:r>
            <a:r>
              <a:rPr lang="kk-KZ" sz="1400" dirty="0">
                <a:latin typeface="Times New Roman" panose="02020603050405020304" pitchFamily="18" charset="0"/>
                <a:ea typeface="Calibri" panose="020F0502020204030204" pitchFamily="34" charset="0"/>
                <a:cs typeface="Times New Roman" panose="02020603050405020304" pitchFamily="18" charset="0"/>
              </a:rPr>
              <a:t>зиян көрген жасушаларда днк-ны жөндейді, рак жасушаларының көбеюінің алдын алады, дененің қалыптан тыс жасушалардан құтылуына көмектеседі.</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50 </a:t>
            </a:r>
            <a:r>
              <a:rPr lang="kk-KZ" sz="1400" dirty="0">
                <a:latin typeface="Times New Roman" panose="02020603050405020304" pitchFamily="18" charset="0"/>
                <a:ea typeface="Calibri" panose="020F0502020204030204" pitchFamily="34" charset="0"/>
                <a:cs typeface="Times New Roman" panose="02020603050405020304" pitchFamily="18" charset="0"/>
              </a:rPr>
              <a:t>грамм күнбағыс дәні күнделікті Е дәруменінің 90 пайызын қамдайды. Е дәрумені қантамыр, жүрек аурулары үшін де пайдалы. </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Артроз</a:t>
            </a:r>
            <a:r>
              <a:rPr lang="kk-KZ" sz="1400" dirty="0">
                <a:latin typeface="Times New Roman" panose="02020603050405020304" pitchFamily="18" charset="0"/>
                <a:ea typeface="Calibri" panose="020F0502020204030204" pitchFamily="34" charset="0"/>
                <a:cs typeface="Times New Roman" panose="02020603050405020304" pitchFamily="18" charset="0"/>
              </a:rPr>
              <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Артроз </a:t>
            </a:r>
            <a:r>
              <a:rPr lang="kk-KZ" sz="1400" dirty="0">
                <a:latin typeface="Times New Roman" panose="02020603050405020304" pitchFamily="18" charset="0"/>
                <a:ea typeface="Calibri" panose="020F0502020204030204" pitchFamily="34" charset="0"/>
                <a:cs typeface="Times New Roman" panose="02020603050405020304" pitchFamily="18" charset="0"/>
              </a:rPr>
              <a:t>асқынып, тізе буындары қатты ауырса, күнбағыс майын пайдаланған жөн. Ол үшін балдыр ұнтағының бір бөлігін күнбағыс майымен жақсылап араластырып, дайын болған соң ауырған жерге жағыңыз. Содан кейін үстін жылы матамен орау керек. Бұл әдісті ауырсынуды басатын дәрі орнына қолдануға болады.</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Тамағыңыз </a:t>
            </a:r>
            <a:r>
              <a:rPr lang="kk-KZ" sz="1400" dirty="0">
                <a:latin typeface="Times New Roman" panose="02020603050405020304" pitchFamily="18" charset="0"/>
                <a:ea typeface="Calibri" panose="020F0502020204030204" pitchFamily="34" charset="0"/>
                <a:cs typeface="Times New Roman" panose="02020603050405020304" pitchFamily="18" charset="0"/>
              </a:rPr>
              <a:t>ауырса</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Алоэ </a:t>
            </a:r>
            <a:r>
              <a:rPr lang="kk-KZ" sz="1400" dirty="0">
                <a:latin typeface="Times New Roman" panose="02020603050405020304" pitchFamily="18" charset="0"/>
                <a:ea typeface="Calibri" panose="020F0502020204030204" pitchFamily="34" charset="0"/>
                <a:cs typeface="Times New Roman" panose="02020603050405020304" pitchFamily="18" charset="0"/>
              </a:rPr>
              <a:t>шырыны мен күнбағыс майын бірдей көлемде алып араластырыңыз. Дайын қоспамен тамағыңызды шайыңыз. Ал егер тонзиллит, ларингит секілді күрделі тамақ ауруларына тап болсаңыз, онда тазартылмаған күнбағыс майын сарымсақ сөлімен араластырып, ингаляция жасаңыз. </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Жөтел</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Жөтеліңіз </a:t>
            </a:r>
            <a:r>
              <a:rPr lang="kk-KZ" sz="1400" dirty="0">
                <a:latin typeface="Times New Roman" panose="02020603050405020304" pitchFamily="18" charset="0"/>
                <a:ea typeface="Calibri" panose="020F0502020204030204" pitchFamily="34" charset="0"/>
                <a:cs typeface="Times New Roman" panose="02020603050405020304" pitchFamily="18" charset="0"/>
              </a:rPr>
              <a:t>тоқтамаса, мүсәтірлі спирт пен күнбағыс майын 2:1 қатысындай етіп араластырып, дайын қоспамен көкірегіңізді сүртіңіз.</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   </a:t>
            </a:r>
            <a:r>
              <a:rPr lang="kk-KZ"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1400" dirty="0">
                <a:latin typeface="Times New Roman" panose="02020603050405020304" pitchFamily="18" charset="0"/>
                <a:ea typeface="Calibri" panose="020F0502020204030204" pitchFamily="34" charset="0"/>
                <a:cs typeface="Times New Roman" panose="02020603050405020304" pitchFamily="18" charset="0"/>
              </a:rPr>
              <a:t>Аяқтағы қанайналым бұзылса,</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	М</a:t>
            </a:r>
            <a:r>
              <a:rPr lang="kk-KZ" sz="1400" dirty="0" smtClean="0">
                <a:latin typeface="Times New Roman" panose="02020603050405020304" pitchFamily="18" charset="0"/>
                <a:ea typeface="Calibri" panose="020F0502020204030204" pitchFamily="34" charset="0"/>
                <a:cs typeface="Times New Roman" panose="02020603050405020304" pitchFamily="18" charset="0"/>
              </a:rPr>
              <a:t>ұндай </a:t>
            </a:r>
            <a:r>
              <a:rPr lang="kk-KZ" sz="1400" dirty="0">
                <a:latin typeface="Times New Roman" panose="02020603050405020304" pitchFamily="18" charset="0"/>
                <a:ea typeface="Calibri" panose="020F0502020204030204" pitchFamily="34" charset="0"/>
                <a:cs typeface="Times New Roman" panose="02020603050405020304" pitchFamily="18" charset="0"/>
              </a:rPr>
              <a:t>жағдайда лавр жапырақтарынан майлы тұнба дайындау қажет. Ол үшін 2/3 стақан ұнтақталған лавр жапырағына бір стақан күнбағыс майын қосып, қараңғы жерде 6 күн ұстаңыз. Содан соң жылы ванна дайындап, аяғыңызды осы майлы тұнбамен сүртіңіз.</a:t>
            </a:r>
            <a:r>
              <a:rPr lang="kk-KZ" sz="1400">
                <a:latin typeface="Times New Roman" panose="02020603050405020304" pitchFamily="18" charset="0"/>
                <a:ea typeface="Calibri" panose="020F0502020204030204" pitchFamily="34" charset="0"/>
                <a:cs typeface="Times New Roman" panose="02020603050405020304" pitchFamily="18" charset="0"/>
              </a:rPr>
              <a:t/>
            </a:r>
            <a:br>
              <a:rPr lang="kk-KZ" sz="1400">
                <a:latin typeface="Times New Roman" panose="02020603050405020304" pitchFamily="18" charset="0"/>
                <a:ea typeface="Calibri" panose="020F0502020204030204" pitchFamily="34" charset="0"/>
                <a:cs typeface="Times New Roman" panose="02020603050405020304" pitchFamily="18" charset="0"/>
              </a:rPr>
            </a:br>
            <a:r>
              <a:rPr lang="kk-KZ" sz="1400" smtClean="0">
                <a:latin typeface="Times New Roman" panose="02020603050405020304" pitchFamily="18" charset="0"/>
                <a:ea typeface="Calibri" panose="020F0502020204030204" pitchFamily="34" charset="0"/>
                <a:cs typeface="Times New Roman" panose="02020603050405020304" pitchFamily="18" charset="0"/>
              </a:rPr>
              <a:t>	Табанда </a:t>
            </a:r>
            <a:r>
              <a:rPr lang="kk-KZ" sz="1400" dirty="0">
                <a:latin typeface="Times New Roman" panose="02020603050405020304" pitchFamily="18" charset="0"/>
                <a:ea typeface="Calibri" panose="020F0502020204030204" pitchFamily="34" charset="0"/>
                <a:cs typeface="Times New Roman" panose="02020603050405020304" pitchFamily="18" charset="0"/>
              </a:rPr>
              <a:t>ойылған сызаттар пайда болса.</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Күнбағыс майын су жылытқышқа салып қайнатыңыз. Қайнатып алған соң суығанын күтіңіз. Дайын болғаннан кейін оны  табандағы, өкшедегі ойылған сызаттарға жағыңыз. Біреше рет жаққаннан кейін</a:t>
            </a:r>
            <a:br>
              <a:rPr lang="kk-KZ" sz="1400" dirty="0">
                <a:latin typeface="Times New Roman" panose="02020603050405020304" pitchFamily="18" charset="0"/>
                <a:ea typeface="Calibri" panose="020F0502020204030204" pitchFamily="34" charset="0"/>
                <a:cs typeface="Times New Roman" panose="02020603050405020304" pitchFamily="18" charset="0"/>
              </a:rPr>
            </a:br>
            <a:r>
              <a:rPr lang="kk-KZ" sz="1400" dirty="0">
                <a:latin typeface="Times New Roman" panose="02020603050405020304" pitchFamily="18" charset="0"/>
                <a:ea typeface="Calibri" panose="020F0502020204030204" pitchFamily="34" charset="0"/>
                <a:cs typeface="Times New Roman" panose="02020603050405020304" pitchFamily="18" charset="0"/>
              </a:rPr>
              <a:t>аурудан арыласыз.</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502920" y="530280"/>
            <a:ext cx="8182440" cy="4186440"/>
          </a:xfrm>
          <a:prstGeom prst="rect">
            <a:avLst/>
          </a:prstGeom>
          <a:noFill/>
          <a:ln>
            <a:noFill/>
          </a:ln>
        </p:spPr>
        <p:style>
          <a:lnRef idx="0">
            <a:scrgbClr r="0" g="0" b="0"/>
          </a:lnRef>
          <a:fillRef idx="0">
            <a:scrgbClr r="0" g="0" b="0"/>
          </a:fillRef>
          <a:effectRef idx="0">
            <a:scrgbClr r="0" g="0" b="0"/>
          </a:effectRef>
          <a:fontRef idx="minor"/>
        </p:style>
        <p:txBody>
          <a:bodyPr lIns="182880" tIns="91440" rIns="90000" bIns="45000"/>
          <a:lstStyle/>
          <a:p>
            <a:pPr marL="265320" indent="-263880" algn="ctr">
              <a:lnSpc>
                <a:spcPct val="100000"/>
              </a:lnSpc>
            </a:pPr>
            <a:r>
              <a:rPr lang="ru-RU" sz="2400" b="0" strike="noStrike" spc="-1" dirty="0" err="1">
                <a:solidFill>
                  <a:srgbClr val="000000"/>
                </a:solidFill>
                <a:uFill>
                  <a:solidFill>
                    <a:srgbClr val="FFFFFF"/>
                  </a:solidFill>
                </a:uFill>
                <a:latin typeface="Times New Roman"/>
                <a:ea typeface="DejaVu Sans"/>
              </a:rPr>
              <a:t>Зерттеу</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жұмыстарының әдістемесі</a:t>
            </a:r>
            <a:endParaRPr lang="ru-RU" sz="2400" b="0" strike="noStrike" spc="-1" dirty="0">
              <a:solidFill>
                <a:srgbClr val="000000"/>
              </a:solidFill>
              <a:uFill>
                <a:solidFill>
                  <a:srgbClr val="FFFFFF"/>
                </a:solidFill>
              </a:uFill>
              <a:latin typeface="Arial"/>
            </a:endParaRPr>
          </a:p>
          <a:p>
            <a:pPr marL="265320" indent="-263880">
              <a:lnSpc>
                <a:spcPct val="100000"/>
              </a:lnSpc>
            </a:pPr>
            <a:endParaRPr lang="ru-RU" sz="2400" b="0" strike="noStrike" spc="-1" dirty="0">
              <a:solidFill>
                <a:srgbClr val="000000"/>
              </a:solidFill>
              <a:uFill>
                <a:solidFill>
                  <a:srgbClr val="FFFFFF"/>
                </a:solidFill>
              </a:uFill>
              <a:latin typeface="Arial"/>
            </a:endParaRPr>
          </a:p>
          <a:p>
            <a:pPr marL="265320" indent="-263880" algn="just">
              <a:lnSpc>
                <a:spcPct val="100000"/>
              </a:lnSpc>
            </a:pP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Біздің зерттеу</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жұмыстарымыз </a:t>
            </a:r>
            <a:r>
              <a:rPr lang="ru-RU" sz="2400" b="0" strike="noStrike" spc="-1" dirty="0" err="1" smtClean="0">
                <a:solidFill>
                  <a:srgbClr val="000000"/>
                </a:solidFill>
                <a:uFill>
                  <a:solidFill>
                    <a:srgbClr val="FFFFFF"/>
                  </a:solidFill>
                </a:uFill>
                <a:latin typeface="Times New Roman"/>
                <a:ea typeface="DejaVu Sans"/>
              </a:rPr>
              <a:t> үй жағдайында </a:t>
            </a:r>
            <a:r>
              <a:rPr lang="ru-RU" sz="2400" b="0" strike="noStrike" spc="-1" dirty="0" err="1">
                <a:solidFill>
                  <a:srgbClr val="000000"/>
                </a:solidFill>
                <a:uFill>
                  <a:solidFill>
                    <a:srgbClr val="FFFFFF"/>
                  </a:solidFill>
                </a:uFill>
                <a:latin typeface="Times New Roman"/>
                <a:ea typeface="DejaVu Sans"/>
              </a:rPr>
              <a:t>және далалық жағдайда жүргізілді.</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Зертханалық жұмыстар </a:t>
            </a:r>
            <a:r>
              <a:rPr lang="ru-RU" sz="2400" b="0" strike="noStrike" spc="-1" dirty="0" err="1" smtClean="0">
                <a:solidFill>
                  <a:srgbClr val="000000"/>
                </a:solidFill>
                <a:uFill>
                  <a:solidFill>
                    <a:srgbClr val="FFFFFF"/>
                  </a:solidFill>
                </a:uFill>
                <a:latin typeface="Times New Roman"/>
                <a:ea typeface="DejaVu Sans"/>
              </a:rPr>
              <a:t> үй жағдайында қалай өсетінін, </a:t>
            </a:r>
            <a:r>
              <a:rPr lang="ru-RU" sz="2400" b="0" strike="noStrike" spc="-1" dirty="0">
                <a:solidFill>
                  <a:srgbClr val="000000"/>
                </a:solidFill>
                <a:uFill>
                  <a:solidFill>
                    <a:srgbClr val="FFFFFF"/>
                  </a:solidFill>
                </a:uFill>
                <a:latin typeface="Times New Roman"/>
                <a:ea typeface="DejaVu Sans"/>
              </a:rPr>
              <a:t>ал </a:t>
            </a:r>
            <a:r>
              <a:rPr lang="ru-RU" sz="2400" b="0" strike="noStrike" spc="-1" dirty="0" err="1">
                <a:solidFill>
                  <a:srgbClr val="000000"/>
                </a:solidFill>
                <a:uFill>
                  <a:solidFill>
                    <a:srgbClr val="FFFFFF"/>
                  </a:solidFill>
                </a:uFill>
                <a:latin typeface="Times New Roman"/>
                <a:ea typeface="DejaVu Sans"/>
              </a:rPr>
              <a:t>далалық зерттеулер</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Ақмола облысы</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Астрахан</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ауданы</a:t>
            </a:r>
            <a:r>
              <a:rPr lang="ru-RU" sz="2400" b="0" strike="noStrike" spc="-1" dirty="0">
                <a:solidFill>
                  <a:srgbClr val="000000"/>
                </a:solidFill>
                <a:uFill>
                  <a:solidFill>
                    <a:srgbClr val="FFFFFF"/>
                  </a:solidFill>
                </a:uFill>
                <a:latin typeface="Times New Roman"/>
                <a:ea typeface="DejaVu Sans"/>
              </a:rPr>
              <a:t> «Фермер 2002» </a:t>
            </a:r>
            <a:r>
              <a:rPr lang="ru-RU" sz="2400" b="0" strike="noStrike" spc="-1" dirty="0" err="1">
                <a:solidFill>
                  <a:srgbClr val="000000"/>
                </a:solidFill>
                <a:uFill>
                  <a:solidFill>
                    <a:srgbClr val="FFFFFF"/>
                  </a:solidFill>
                </a:uFill>
                <a:latin typeface="Times New Roman"/>
                <a:ea typeface="DejaVu Sans"/>
              </a:rPr>
              <a:t>ЖШС-гі</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жағдайында жүргізілді</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Зерттеулерімізде</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күнбағыстың </a:t>
            </a:r>
            <a:r>
              <a:rPr lang="ru-RU" sz="2400" b="0" strike="noStrike" spc="-1" dirty="0">
                <a:solidFill>
                  <a:srgbClr val="000000"/>
                </a:solidFill>
                <a:uFill>
                  <a:solidFill>
                    <a:srgbClr val="FFFFFF"/>
                  </a:solidFill>
                </a:uFill>
                <a:latin typeface="Times New Roman"/>
                <a:ea typeface="DejaVu Sans"/>
              </a:rPr>
              <a:t>«Сочинский» </a:t>
            </a:r>
            <a:r>
              <a:rPr lang="ru-RU" sz="2400" b="0" strike="noStrike" spc="-1" dirty="0" err="1">
                <a:solidFill>
                  <a:srgbClr val="000000"/>
                </a:solidFill>
                <a:uFill>
                  <a:solidFill>
                    <a:srgbClr val="FFFFFF"/>
                  </a:solidFill>
                </a:uFill>
                <a:latin typeface="Times New Roman"/>
                <a:ea typeface="DejaVu Sans"/>
              </a:rPr>
              <a:t>сортын</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қолдандық</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Алдымен</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біз</a:t>
            </a:r>
            <a:r>
              <a:rPr lang="ru-RU" sz="2400" b="0" strike="noStrike" spc="-1" dirty="0">
                <a:solidFill>
                  <a:srgbClr val="000000"/>
                </a:solidFill>
                <a:uFill>
                  <a:solidFill>
                    <a:srgbClr val="FFFFFF"/>
                  </a:solidFill>
                </a:uFill>
                <a:latin typeface="Times New Roman"/>
                <a:ea typeface="DejaVu Sans"/>
              </a:rPr>
              <a:t> </a:t>
            </a:r>
            <a:r>
              <a:rPr lang="ru-RU" sz="2400" b="0" strike="noStrike" spc="-1" dirty="0" smtClean="0">
                <a:solidFill>
                  <a:srgbClr val="000000"/>
                </a:solidFill>
                <a:uFill>
                  <a:solidFill>
                    <a:srgbClr val="FFFFFF"/>
                  </a:solidFill>
                </a:uFill>
                <a:latin typeface="Times New Roman"/>
                <a:ea typeface="DejaVu Sans"/>
              </a:rPr>
              <a:t> </a:t>
            </a:r>
            <a:r>
              <a:rPr lang="ru-RU" sz="2400" b="0" strike="noStrike" spc="-1" dirty="0" err="1" smtClean="0">
                <a:solidFill>
                  <a:srgbClr val="000000"/>
                </a:solidFill>
                <a:uFill>
                  <a:solidFill>
                    <a:srgbClr val="FFFFFF"/>
                  </a:solidFill>
                </a:uFill>
                <a:latin typeface="Times New Roman"/>
                <a:ea typeface="DejaVu Sans"/>
              </a:rPr>
              <a:t>үй жағдайында   </a:t>
            </a:r>
            <a:r>
              <a:rPr lang="ru-RU" sz="2400" b="0" strike="noStrike" spc="-1" dirty="0">
                <a:solidFill>
                  <a:srgbClr val="000000"/>
                </a:solidFill>
                <a:uFill>
                  <a:solidFill>
                    <a:srgbClr val="FFFFFF"/>
                  </a:solidFill>
                </a:uFill>
                <a:latin typeface="Times New Roman"/>
                <a:ea typeface="DejaVu Sans"/>
              </a:rPr>
              <a:t>«Сочинский» </a:t>
            </a:r>
            <a:r>
              <a:rPr lang="ru-RU" sz="2400" b="0" strike="noStrike" spc="-1" dirty="0" err="1">
                <a:solidFill>
                  <a:srgbClr val="000000"/>
                </a:solidFill>
                <a:uFill>
                  <a:solidFill>
                    <a:srgbClr val="FFFFFF"/>
                  </a:solidFill>
                </a:uFill>
                <a:latin typeface="Times New Roman"/>
                <a:ea typeface="DejaVu Sans"/>
              </a:rPr>
              <a:t>сортын</a:t>
            </a:r>
            <a:r>
              <a:rPr lang="ru-RU" sz="2400" b="0" strike="noStrike" spc="-1" dirty="0">
                <a:solidFill>
                  <a:srgbClr val="000000"/>
                </a:solidFill>
                <a:uFill>
                  <a:solidFill>
                    <a:srgbClr val="FFFFFF"/>
                  </a:solidFill>
                </a:uFill>
                <a:latin typeface="Times New Roman"/>
                <a:ea typeface="DejaVu Sans"/>
              </a:rPr>
              <a:t> </a:t>
            </a:r>
            <a:r>
              <a:rPr lang="ru-RU" sz="2400" b="0" strike="noStrike" spc="-1" dirty="0" smtClean="0">
                <a:solidFill>
                  <a:srgbClr val="000000"/>
                </a:solidFill>
                <a:uFill>
                  <a:solidFill>
                    <a:srgbClr val="FFFFFF"/>
                  </a:solidFill>
                </a:uFill>
                <a:latin typeface="Times New Roman"/>
                <a:ea typeface="DejaVu Sans"/>
              </a:rPr>
              <a:t> 15 </a:t>
            </a:r>
            <a:r>
              <a:rPr lang="ru-RU" sz="2400" b="0" strike="noStrike" spc="-1" dirty="0" err="1">
                <a:solidFill>
                  <a:srgbClr val="000000"/>
                </a:solidFill>
                <a:uFill>
                  <a:solidFill>
                    <a:srgbClr val="FFFFFF"/>
                  </a:solidFill>
                </a:uFill>
                <a:latin typeface="Times New Roman"/>
                <a:ea typeface="DejaVu Sans"/>
              </a:rPr>
              <a:t>тұқымнан</a:t>
            </a:r>
            <a:r>
              <a:rPr lang="ru-RU" sz="2400" b="0" strike="noStrike" spc="-1" dirty="0">
                <a:solidFill>
                  <a:srgbClr val="000000"/>
                </a:solidFill>
                <a:uFill>
                  <a:solidFill>
                    <a:srgbClr val="FFFFFF"/>
                  </a:solidFill>
                </a:uFill>
                <a:latin typeface="Times New Roman"/>
                <a:ea typeface="DejaVu Sans"/>
              </a:rPr>
              <a:t> </a:t>
            </a:r>
            <a:endParaRPr lang="ru-RU" sz="2400" b="0" strike="noStrike" spc="-1" dirty="0" smtClean="0">
              <a:solidFill>
                <a:srgbClr val="000000"/>
              </a:solidFill>
              <a:uFill>
                <a:solidFill>
                  <a:srgbClr val="FFFFFF"/>
                </a:solidFill>
              </a:uFill>
              <a:latin typeface="Times New Roman"/>
              <a:ea typeface="DejaVu Sans"/>
            </a:endParaRPr>
          </a:p>
          <a:p>
            <a:pPr marL="265320" indent="-263880" algn="just">
              <a:lnSpc>
                <a:spcPct val="100000"/>
              </a:lnSpc>
            </a:pPr>
            <a:r>
              <a:rPr lang="ru-RU" sz="2400" spc="-1" dirty="0" smtClean="0">
                <a:solidFill>
                  <a:srgbClr val="000000"/>
                </a:solidFill>
                <a:uFill>
                  <a:solidFill>
                    <a:srgbClr val="FFFFFF"/>
                  </a:solidFill>
                </a:uFill>
                <a:latin typeface="Times New Roman"/>
                <a:ea typeface="DejaVu Sans"/>
              </a:rPr>
              <a:t>    2</a:t>
            </a:r>
            <a:r>
              <a:rPr lang="ru-RU" sz="2400" b="0" strike="noStrike" spc="-1" dirty="0" smtClean="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қайталап өсіріп</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өнуін анықтадық</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Далалық жағдайда болса</a:t>
            </a:r>
            <a:r>
              <a:rPr lang="ru-RU" sz="2400" b="0" strike="noStrike" spc="-1" dirty="0">
                <a:solidFill>
                  <a:srgbClr val="000000"/>
                </a:solidFill>
                <a:uFill>
                  <a:solidFill>
                    <a:srgbClr val="FFFFFF"/>
                  </a:solidFill>
                </a:uFill>
                <a:latin typeface="Times New Roman"/>
                <a:ea typeface="DejaVu Sans"/>
              </a:rPr>
              <a:t>, </a:t>
            </a:r>
            <a:r>
              <a:rPr lang="ru-RU" sz="2400" b="0" strike="noStrike" spc="-1" dirty="0" err="1">
                <a:solidFill>
                  <a:srgbClr val="000000"/>
                </a:solidFill>
                <a:uFill>
                  <a:solidFill>
                    <a:srgbClr val="FFFFFF"/>
                  </a:solidFill>
                </a:uFill>
                <a:latin typeface="Times New Roman"/>
                <a:ea typeface="DejaVu Sans"/>
              </a:rPr>
              <a:t>өнуі </a:t>
            </a:r>
            <a:r>
              <a:rPr lang="ru-RU" sz="2400" b="0" strike="noStrike" spc="-1" dirty="0">
                <a:solidFill>
                  <a:srgbClr val="000000"/>
                </a:solidFill>
                <a:uFill>
                  <a:solidFill>
                    <a:srgbClr val="FFFFFF"/>
                  </a:solidFill>
                </a:uFill>
                <a:latin typeface="Times New Roman"/>
                <a:ea typeface="DejaVu Sans"/>
              </a:rPr>
              <a:t>мен </a:t>
            </a:r>
            <a:r>
              <a:rPr lang="ru-RU" sz="2400" b="0" strike="noStrike" spc="-1" dirty="0" err="1">
                <a:solidFill>
                  <a:srgbClr val="000000"/>
                </a:solidFill>
                <a:uFill>
                  <a:solidFill>
                    <a:srgbClr val="FFFFFF"/>
                  </a:solidFill>
                </a:uFill>
                <a:latin typeface="Times New Roman"/>
                <a:ea typeface="DejaVu Sans"/>
              </a:rPr>
              <a:t>өсіп-даму кезеңдерін анықтадық</a:t>
            </a:r>
            <a:r>
              <a:rPr lang="ru-RU" sz="2400" b="0" strike="noStrike" spc="-1" dirty="0">
                <a:solidFill>
                  <a:srgbClr val="000000"/>
                </a:solidFill>
                <a:uFill>
                  <a:solidFill>
                    <a:srgbClr val="FFFFFF"/>
                  </a:solidFill>
                </a:uFill>
                <a:latin typeface="Times New Roman"/>
                <a:ea typeface="DejaVu Sans"/>
              </a:rPr>
              <a:t>.   </a:t>
            </a:r>
            <a:endParaRPr lang="ru-RU" sz="2400" b="0" strike="noStrike" spc="-1" dirty="0">
              <a:solidFill>
                <a:srgbClr val="000000"/>
              </a:solidFill>
              <a:uFill>
                <a:solidFill>
                  <a:srgbClr val="FFFFFF"/>
                </a:solidFill>
              </a:uFill>
              <a:latin typeface="Arial"/>
            </a:endParaRPr>
          </a:p>
          <a:p>
            <a:pPr marL="265320" indent="-263880">
              <a:lnSpc>
                <a:spcPct val="100000"/>
              </a:lnSpc>
            </a:pPr>
            <a:endParaRPr lang="ru-RU"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502920" y="4983480"/>
            <a:ext cx="8182440" cy="105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endParaRPr lang="ru-RU" sz="2000" spc="-1" dirty="0">
              <a:solidFill>
                <a:srgbClr val="000000"/>
              </a:solidFill>
              <a:uFill>
                <a:solidFill>
                  <a:srgbClr val="FFFFFF"/>
                </a:solidFill>
              </a:uFill>
              <a:latin typeface="Times New Roman"/>
              <a:ea typeface="DejaVu Sans"/>
            </a:endParaRPr>
          </a:p>
          <a:p>
            <a:endParaRPr lang="ru-RU" sz="2000" b="0" strike="noStrike" spc="-1" dirty="0" smtClean="0">
              <a:solidFill>
                <a:srgbClr val="000000"/>
              </a:solidFill>
              <a:uFill>
                <a:solidFill>
                  <a:srgbClr val="FFFFFF"/>
                </a:solidFill>
              </a:uFill>
              <a:latin typeface="Times New Roman"/>
              <a:ea typeface="DejaVu Sans"/>
            </a:endParaRPr>
          </a:p>
          <a:p>
            <a:pPr algn="just">
              <a:lnSpc>
                <a:spcPct val="100000"/>
              </a:lnSpc>
            </a:pPr>
            <a:endParaRPr lang="ru-RU" sz="1800" b="0" strike="noStrike" spc="-1" dirty="0">
              <a:solidFill>
                <a:srgbClr val="000000"/>
              </a:solidFill>
              <a:uFill>
                <a:solidFill>
                  <a:srgbClr val="FFFFFF"/>
                </a:solidFill>
              </a:uFill>
              <a:latin typeface="Arial"/>
            </a:endParaRPr>
          </a:p>
        </p:txBody>
      </p:sp>
      <p:pic>
        <p:nvPicPr>
          <p:cNvPr id="11" name="Picture 2" descr="C:\Users\Владелец\Desktop\Күнбағыс\20170212_195639.jpg"/>
          <p:cNvPicPr>
            <a:picLocks noChangeAspect="1" noChangeArrowheads="1"/>
          </p:cNvPicPr>
          <p:nvPr/>
        </p:nvPicPr>
        <p:blipFill>
          <a:blip r:embed="rId3" cstate="print"/>
          <a:srcRect/>
          <a:stretch>
            <a:fillRect/>
          </a:stretch>
        </p:blipFill>
        <p:spPr bwMode="auto">
          <a:xfrm>
            <a:off x="428596" y="357166"/>
            <a:ext cx="2571768" cy="2500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31" name="Picture 7" descr="C:\Users\Владелец\Desktop\Күнбағыс\20170212_200106.jpg"/>
          <p:cNvPicPr>
            <a:picLocks noChangeAspect="1" noChangeArrowheads="1"/>
          </p:cNvPicPr>
          <p:nvPr/>
        </p:nvPicPr>
        <p:blipFill>
          <a:blip r:embed="rId4" cstate="print"/>
          <a:srcRect/>
          <a:stretch>
            <a:fillRect/>
          </a:stretch>
        </p:blipFill>
        <p:spPr bwMode="auto">
          <a:xfrm>
            <a:off x="3214678" y="357166"/>
            <a:ext cx="2714644" cy="2643206"/>
          </a:xfrm>
          <a:prstGeom prst="rect">
            <a:avLst/>
          </a:prstGeom>
          <a:ln>
            <a:noFill/>
          </a:ln>
          <a:effectLst>
            <a:outerShdw blurRad="190500" algn="tl" rotWithShape="0">
              <a:srgbClr val="000000">
                <a:alpha val="70000"/>
              </a:srgbClr>
            </a:outerShdw>
          </a:effectLst>
        </p:spPr>
      </p:pic>
      <p:pic>
        <p:nvPicPr>
          <p:cNvPr id="1032" name="Picture 8" descr="C:\Users\Владелец\Desktop\Күнбағыс\20170212_200410.jpg"/>
          <p:cNvPicPr>
            <a:picLocks noChangeAspect="1" noChangeArrowheads="1"/>
          </p:cNvPicPr>
          <p:nvPr/>
        </p:nvPicPr>
        <p:blipFill>
          <a:blip r:embed="rId5" cstate="print"/>
          <a:srcRect/>
          <a:stretch>
            <a:fillRect/>
          </a:stretch>
        </p:blipFill>
        <p:spPr bwMode="auto">
          <a:xfrm>
            <a:off x="6143636" y="428604"/>
            <a:ext cx="2571768" cy="25003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3" name="Picture 9" descr="C:\Users\Владелец\Desktop\20170217_075128.jpg"/>
          <p:cNvPicPr>
            <a:picLocks noChangeAspect="1" noChangeArrowheads="1"/>
          </p:cNvPicPr>
          <p:nvPr/>
        </p:nvPicPr>
        <p:blipFill>
          <a:blip r:embed="rId6" cstate="print"/>
          <a:srcRect/>
          <a:stretch>
            <a:fillRect/>
          </a:stretch>
        </p:blipFill>
        <p:spPr bwMode="auto">
          <a:xfrm>
            <a:off x="1142976" y="3429000"/>
            <a:ext cx="7072362" cy="295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1142984"/>
            <a:ext cx="7858180" cy="4401205"/>
          </a:xfrm>
          <a:prstGeom prst="rect">
            <a:avLst/>
          </a:prstGeom>
        </p:spPr>
        <p:txBody>
          <a:bodyPr wrap="square">
            <a:spAutoFit/>
          </a:bodyPr>
          <a:lstStyle/>
          <a:p>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Күнбағыстың  үй жағдайда,  </a:t>
            </a:r>
            <a:r>
              <a:rPr lang="ru-RU" sz="2800" b="0" strike="noStrike" spc="-1" dirty="0" smtClean="0">
                <a:solidFill>
                  <a:srgbClr val="000000"/>
                </a:solidFill>
                <a:uFill>
                  <a:solidFill>
                    <a:srgbClr val="FFFFFF"/>
                  </a:solidFill>
                </a:uFill>
                <a:latin typeface="Times New Roman"/>
                <a:ea typeface="DejaVu Sans"/>
              </a:rPr>
              <a:t>2-сынып </a:t>
            </a:r>
            <a:r>
              <a:rPr lang="ru-RU" sz="2800" b="0" strike="noStrike" spc="-1" dirty="0" err="1" smtClean="0">
                <a:solidFill>
                  <a:srgbClr val="000000"/>
                </a:solidFill>
                <a:uFill>
                  <a:solidFill>
                    <a:srgbClr val="FFFFFF"/>
                  </a:solidFill>
                </a:uFill>
                <a:latin typeface="Times New Roman"/>
                <a:ea typeface="DejaVu Sans"/>
              </a:rPr>
              <a:t>жетекшісі</a:t>
            </a:r>
            <a:r>
              <a:rPr lang="ru-RU" sz="2800" b="0" strike="noStrike" spc="-1" dirty="0" smtClean="0">
                <a:solidFill>
                  <a:srgbClr val="000000"/>
                </a:solidFill>
                <a:uFill>
                  <a:solidFill>
                    <a:srgbClr val="FFFFFF"/>
                  </a:solidFill>
                </a:uFill>
                <a:latin typeface="Times New Roman"/>
                <a:ea typeface="DejaVu Sans"/>
              </a:rPr>
              <a:t> </a:t>
            </a:r>
          </a:p>
          <a:p>
            <a:r>
              <a:rPr lang="ru-RU" sz="2800" b="0" strike="noStrike" spc="-1" dirty="0" err="1" smtClean="0">
                <a:solidFill>
                  <a:srgbClr val="000000"/>
                </a:solidFill>
                <a:uFill>
                  <a:solidFill>
                    <a:srgbClr val="FFFFFF"/>
                  </a:solidFill>
                </a:uFill>
                <a:latin typeface="Times New Roman"/>
                <a:ea typeface="DejaVu Sans"/>
              </a:rPr>
              <a:t>Бектемир</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Азинамен</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бірлесе</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отырып</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анықтадым.</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Ол</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үшін күнбағыстың  </a:t>
            </a:r>
            <a:r>
              <a:rPr lang="ru-RU" sz="2800" b="0" strike="noStrike" spc="-1" dirty="0" smtClean="0">
                <a:solidFill>
                  <a:srgbClr val="000000"/>
                </a:solidFill>
                <a:uFill>
                  <a:solidFill>
                    <a:srgbClr val="FFFFFF"/>
                  </a:solidFill>
                </a:uFill>
                <a:latin typeface="Times New Roman"/>
                <a:ea typeface="DejaVu Sans"/>
              </a:rPr>
              <a:t>15 </a:t>
            </a:r>
            <a:r>
              <a:rPr lang="ru-RU" sz="2800" b="0" strike="noStrike" spc="-1" dirty="0" err="1" smtClean="0">
                <a:solidFill>
                  <a:srgbClr val="000000"/>
                </a:solidFill>
                <a:uFill>
                  <a:solidFill>
                    <a:srgbClr val="FFFFFF"/>
                  </a:solidFill>
                </a:uFill>
                <a:latin typeface="Times New Roman"/>
                <a:ea typeface="DejaVu Sans"/>
              </a:rPr>
              <a:t>тұқымы саналып</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алынды</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кейін</a:t>
            </a:r>
            <a:r>
              <a:rPr lang="ru-RU" sz="2800" b="0" strike="noStrike" spc="-1" dirty="0" smtClean="0">
                <a:solidFill>
                  <a:srgbClr val="000000"/>
                </a:solidFill>
                <a:uFill>
                  <a:solidFill>
                    <a:srgbClr val="FFFFFF"/>
                  </a:solidFill>
                </a:uFill>
                <a:latin typeface="Times New Roman"/>
                <a:ea typeface="DejaVu Sans"/>
              </a:rPr>
              <a:t> оны </a:t>
            </a:r>
            <a:r>
              <a:rPr lang="ru-RU" sz="2800" b="0" strike="noStrike" spc="-1" dirty="0" err="1" smtClean="0">
                <a:solidFill>
                  <a:srgbClr val="000000"/>
                </a:solidFill>
                <a:uFill>
                  <a:solidFill>
                    <a:srgbClr val="FFFFFF"/>
                  </a:solidFill>
                </a:uFill>
                <a:latin typeface="Times New Roman"/>
                <a:ea typeface="DejaVu Sans"/>
              </a:rPr>
              <a:t>біз</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арнайы</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ыдыстарға </a:t>
            </a:r>
            <a:r>
              <a:rPr lang="ru-RU" sz="2800" b="0" strike="noStrike" spc="-1" dirty="0" smtClean="0">
                <a:solidFill>
                  <a:srgbClr val="000000"/>
                </a:solidFill>
                <a:uFill>
                  <a:solidFill>
                    <a:srgbClr val="FFFFFF"/>
                  </a:solidFill>
                </a:uFill>
                <a:latin typeface="Times New Roman"/>
                <a:ea typeface="DejaVu Sans"/>
              </a:rPr>
              <a:t>(</a:t>
            </a:r>
            <a:r>
              <a:rPr lang="ru-RU" sz="2800" b="0" strike="noStrike" spc="-1" dirty="0" err="1" smtClean="0">
                <a:solidFill>
                  <a:srgbClr val="000000"/>
                </a:solidFill>
                <a:uFill>
                  <a:solidFill>
                    <a:srgbClr val="FFFFFF"/>
                  </a:solidFill>
                </a:uFill>
                <a:latin typeface="Times New Roman"/>
                <a:ea typeface="DejaVu Sans"/>
              </a:rPr>
              <a:t>иогурт</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тостағына</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орналастырып</a:t>
            </a:r>
            <a:r>
              <a:rPr lang="ru-RU" sz="2800" b="0" strike="noStrike" spc="-1" dirty="0" smtClean="0">
                <a:solidFill>
                  <a:srgbClr val="000000"/>
                </a:solidFill>
                <a:uFill>
                  <a:solidFill>
                    <a:srgbClr val="FFFFFF"/>
                  </a:solidFill>
                </a:uFill>
                <a:latin typeface="Times New Roman"/>
                <a:ea typeface="DejaVu Sans"/>
              </a:rPr>
              <a:t>, 7 </a:t>
            </a:r>
            <a:r>
              <a:rPr lang="ru-RU" sz="2800" b="0" strike="noStrike" spc="-1" dirty="0" err="1" smtClean="0">
                <a:solidFill>
                  <a:srgbClr val="000000"/>
                </a:solidFill>
                <a:uFill>
                  <a:solidFill>
                    <a:srgbClr val="FFFFFF"/>
                  </a:solidFill>
                </a:uFill>
                <a:latin typeface="Times New Roman"/>
                <a:ea typeface="DejaVu Sans"/>
              </a:rPr>
              <a:t>күннен кейін</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қалыпты өсіп шыққан тұқымдар санын</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санадық</a:t>
            </a:r>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Біздің зерттеулеріміздің нәтижелері бойынша</a:t>
            </a:r>
            <a:r>
              <a:rPr lang="ru-RU" sz="2800" b="0" strike="noStrike" spc="-1" dirty="0" smtClean="0">
                <a:solidFill>
                  <a:srgbClr val="000000"/>
                </a:solidFill>
                <a:uFill>
                  <a:solidFill>
                    <a:srgbClr val="FFFFFF"/>
                  </a:solidFill>
                </a:uFill>
                <a:latin typeface="Times New Roman"/>
                <a:ea typeface="DejaVu Sans"/>
              </a:rPr>
              <a:t> «Сочинский» </a:t>
            </a:r>
            <a:r>
              <a:rPr lang="ru-RU" sz="2800" b="0" strike="noStrike" spc="-1" dirty="0" err="1" smtClean="0">
                <a:solidFill>
                  <a:srgbClr val="000000"/>
                </a:solidFill>
                <a:uFill>
                  <a:solidFill>
                    <a:srgbClr val="FFFFFF"/>
                  </a:solidFill>
                </a:uFill>
                <a:latin typeface="Times New Roman"/>
                <a:ea typeface="DejaVu Sans"/>
              </a:rPr>
              <a:t>сортының  </a:t>
            </a:r>
            <a:r>
              <a:rPr lang="ru-RU" sz="2800" b="0" strike="noStrike" spc="-1" dirty="0" smtClean="0">
                <a:solidFill>
                  <a:srgbClr val="000000"/>
                </a:solidFill>
                <a:uFill>
                  <a:solidFill>
                    <a:srgbClr val="FFFFFF"/>
                  </a:solidFill>
                </a:uFill>
                <a:latin typeface="Times New Roman"/>
                <a:ea typeface="DejaVu Sans"/>
              </a:rPr>
              <a:t>15 </a:t>
            </a:r>
            <a:r>
              <a:rPr lang="ru-RU" sz="2800" b="0" strike="noStrike" spc="-1" dirty="0" err="1" smtClean="0">
                <a:solidFill>
                  <a:srgbClr val="000000"/>
                </a:solidFill>
                <a:uFill>
                  <a:solidFill>
                    <a:srgbClr val="FFFFFF"/>
                  </a:solidFill>
                </a:uFill>
                <a:latin typeface="Times New Roman"/>
                <a:ea typeface="DejaVu Sans"/>
              </a:rPr>
              <a:t>тұқымынан  </a:t>
            </a:r>
            <a:r>
              <a:rPr lang="ru-RU" sz="2800" b="0" strike="noStrike" spc="-1" dirty="0" smtClean="0">
                <a:solidFill>
                  <a:srgbClr val="000000"/>
                </a:solidFill>
                <a:uFill>
                  <a:solidFill>
                    <a:srgbClr val="FFFFFF"/>
                  </a:solidFill>
                </a:uFill>
                <a:latin typeface="Times New Roman"/>
                <a:ea typeface="DejaVu Sans"/>
              </a:rPr>
              <a:t>14 </a:t>
            </a:r>
            <a:r>
              <a:rPr lang="ru-RU" sz="2800" b="0" strike="noStrike" spc="-1" dirty="0" err="1" smtClean="0">
                <a:solidFill>
                  <a:srgbClr val="000000"/>
                </a:solidFill>
                <a:uFill>
                  <a:solidFill>
                    <a:srgbClr val="FFFFFF"/>
                  </a:solidFill>
                </a:uFill>
                <a:latin typeface="Times New Roman"/>
                <a:ea typeface="DejaVu Sans"/>
              </a:rPr>
              <a:t>өсіп шықты</a:t>
            </a:r>
            <a:r>
              <a:rPr lang="ru-RU" sz="2800" b="0" strike="noStrike" spc="-1" dirty="0" smtClean="0">
                <a:solidFill>
                  <a:srgbClr val="000000"/>
                </a:solidFill>
                <a:uFill>
                  <a:solidFill>
                    <a:srgbClr val="FFFFFF"/>
                  </a:solidFill>
                </a:uFill>
                <a:latin typeface="Times New Roman"/>
                <a:ea typeface="DejaVu Sans"/>
              </a:rPr>
              <a:t>, оны </a:t>
            </a:r>
            <a:r>
              <a:rPr lang="ru-RU" sz="2800" b="0" strike="noStrike" spc="-1" dirty="0" err="1" smtClean="0">
                <a:solidFill>
                  <a:srgbClr val="000000"/>
                </a:solidFill>
                <a:uFill>
                  <a:solidFill>
                    <a:srgbClr val="FFFFFF"/>
                  </a:solidFill>
                </a:uFill>
                <a:latin typeface="Times New Roman"/>
                <a:ea typeface="DejaVu Sans"/>
              </a:rPr>
              <a:t>пайызға айналдырғанда зертханалық өнгіштігі </a:t>
            </a:r>
            <a:r>
              <a:rPr lang="ru-RU" sz="2800" b="0" strike="noStrike" spc="-1" dirty="0" smtClean="0">
                <a:solidFill>
                  <a:srgbClr val="000000"/>
                </a:solidFill>
                <a:uFill>
                  <a:solidFill>
                    <a:srgbClr val="FFFFFF"/>
                  </a:solidFill>
                </a:uFill>
                <a:latin typeface="Times New Roman"/>
                <a:ea typeface="DejaVu Sans"/>
              </a:rPr>
              <a:t>98% </a:t>
            </a:r>
            <a:r>
              <a:rPr lang="ru-RU" sz="2800" b="0" strike="noStrike" spc="-1" dirty="0" err="1" smtClean="0">
                <a:solidFill>
                  <a:srgbClr val="000000"/>
                </a:solidFill>
                <a:uFill>
                  <a:solidFill>
                    <a:srgbClr val="FFFFFF"/>
                  </a:solidFill>
                </a:uFill>
                <a:latin typeface="Times New Roman"/>
                <a:ea typeface="DejaVu Sans"/>
              </a:rPr>
              <a:t>болды</a:t>
            </a:r>
            <a:r>
              <a:rPr lang="ru-RU" sz="2800" b="0" strike="noStrike" spc="-1" dirty="0" smtClean="0">
                <a:solidFill>
                  <a:srgbClr val="000000"/>
                </a:solidFill>
                <a:uFill>
                  <a:solidFill>
                    <a:srgbClr val="FFFFFF"/>
                  </a:solidFill>
                </a:uFill>
                <a:latin typeface="Times New Roman"/>
                <a:ea typeface="DejaVu Sans"/>
              </a:rPr>
              <a:t>.</a:t>
            </a:r>
            <a:endParaRPr lang="ru-RU" sz="2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502920" y="4983480"/>
            <a:ext cx="8182440" cy="105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r>
              <a:rPr lang="ru-RU" sz="2800" b="0" strike="noStrike" spc="-1" dirty="0" smtClean="0">
                <a:solidFill>
                  <a:srgbClr val="000000"/>
                </a:solidFill>
                <a:uFill>
                  <a:solidFill>
                    <a:srgbClr val="FFFFFF"/>
                  </a:solidFill>
                </a:uFill>
                <a:latin typeface="Times New Roman"/>
                <a:ea typeface="DejaVu Sans"/>
              </a:rPr>
              <a:t>     </a:t>
            </a:r>
            <a:r>
              <a:rPr lang="ru-RU" sz="2800" b="0" strike="noStrike" spc="-1" dirty="0" err="1" smtClean="0">
                <a:solidFill>
                  <a:srgbClr val="000000"/>
                </a:solidFill>
                <a:uFill>
                  <a:solidFill>
                    <a:srgbClr val="FFFFFF"/>
                  </a:solidFill>
                </a:uFill>
                <a:latin typeface="Times New Roman"/>
                <a:ea typeface="DejaVu Sans"/>
              </a:rPr>
              <a:t>Біздің </a:t>
            </a:r>
            <a:r>
              <a:rPr lang="ru-RU" sz="2800" b="0" strike="noStrike" spc="-1" dirty="0" err="1">
                <a:solidFill>
                  <a:srgbClr val="000000"/>
                </a:solidFill>
                <a:uFill>
                  <a:solidFill>
                    <a:srgbClr val="FFFFFF"/>
                  </a:solidFill>
                </a:uFill>
                <a:latin typeface="Times New Roman"/>
                <a:ea typeface="DejaVu Sans"/>
              </a:rPr>
              <a:t>зерттеулерімізде</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далалық жағдайда </a:t>
            </a:r>
            <a:r>
              <a:rPr lang="ru-RU" sz="2800" b="0" strike="noStrike" spc="-1" dirty="0" err="1" smtClean="0">
                <a:solidFill>
                  <a:srgbClr val="000000"/>
                </a:solidFill>
                <a:uFill>
                  <a:solidFill>
                    <a:srgbClr val="FFFFFF"/>
                  </a:solidFill>
                </a:uFill>
                <a:latin typeface="Times New Roman"/>
                <a:ea typeface="DejaVu Sans"/>
              </a:rPr>
              <a:t>күнбағыстың  </a:t>
            </a:r>
            <a:r>
              <a:rPr lang="ru-RU" sz="2800" b="0" strike="noStrike" spc="-1" dirty="0">
                <a:solidFill>
                  <a:srgbClr val="000000"/>
                </a:solidFill>
                <a:uFill>
                  <a:solidFill>
                    <a:srgbClr val="FFFFFF"/>
                  </a:solidFill>
                </a:uFill>
                <a:latin typeface="Times New Roman"/>
                <a:ea typeface="DejaVu Sans"/>
              </a:rPr>
              <a:t>«Сочинский» </a:t>
            </a:r>
            <a:r>
              <a:rPr lang="ru-RU" sz="2800" b="0" strike="noStrike" spc="-1" dirty="0" err="1">
                <a:solidFill>
                  <a:srgbClr val="000000"/>
                </a:solidFill>
                <a:uFill>
                  <a:solidFill>
                    <a:srgbClr val="FFFFFF"/>
                  </a:solidFill>
                </a:uFill>
                <a:latin typeface="Times New Roman"/>
                <a:ea typeface="DejaVu Sans"/>
              </a:rPr>
              <a:t>сортының далалық өнуі </a:t>
            </a:r>
            <a:r>
              <a:rPr lang="ru-RU" sz="2800" b="0" strike="noStrike" spc="-1" dirty="0">
                <a:solidFill>
                  <a:srgbClr val="000000"/>
                </a:solidFill>
                <a:uFill>
                  <a:solidFill>
                    <a:srgbClr val="FFFFFF"/>
                  </a:solidFill>
                </a:uFill>
                <a:latin typeface="Times New Roman"/>
                <a:ea typeface="DejaVu Sans"/>
              </a:rPr>
              <a:t>мен </a:t>
            </a:r>
            <a:r>
              <a:rPr lang="ru-RU" sz="2800" b="0" strike="noStrike" spc="-1" dirty="0" err="1">
                <a:solidFill>
                  <a:srgbClr val="000000"/>
                </a:solidFill>
                <a:uFill>
                  <a:solidFill>
                    <a:srgbClr val="FFFFFF"/>
                  </a:solidFill>
                </a:uFill>
                <a:latin typeface="Times New Roman"/>
                <a:ea typeface="DejaVu Sans"/>
              </a:rPr>
              <a:t>өсіп </a:t>
            </a:r>
            <a:r>
              <a:rPr lang="ru-RU" sz="2800" b="0" strike="noStrike" spc="-1" dirty="0">
                <a:solidFill>
                  <a:srgbClr val="000000"/>
                </a:solidFill>
                <a:uFill>
                  <a:solidFill>
                    <a:srgbClr val="FFFFFF"/>
                  </a:solidFill>
                </a:uFill>
                <a:latin typeface="Times New Roman"/>
                <a:ea typeface="DejaVu Sans"/>
              </a:rPr>
              <a:t>– даму </a:t>
            </a:r>
            <a:r>
              <a:rPr lang="ru-RU" sz="2800" b="0" strike="noStrike" spc="-1" dirty="0" err="1">
                <a:solidFill>
                  <a:srgbClr val="000000"/>
                </a:solidFill>
                <a:uFill>
                  <a:solidFill>
                    <a:srgbClr val="FFFFFF"/>
                  </a:solidFill>
                </a:uFill>
                <a:latin typeface="Times New Roman"/>
                <a:ea typeface="DejaVu Sans"/>
              </a:rPr>
              <a:t>кезеңдері анықталды</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Бақылау барысында</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мақсары тұқымы далалық жағдайда </a:t>
            </a:r>
            <a:r>
              <a:rPr lang="ru-RU" sz="2800" b="0" strike="noStrike" spc="-1" dirty="0">
                <a:solidFill>
                  <a:srgbClr val="000000"/>
                </a:solidFill>
                <a:uFill>
                  <a:solidFill>
                    <a:srgbClr val="FFFFFF"/>
                  </a:solidFill>
                </a:uFill>
                <a:latin typeface="Times New Roman"/>
                <a:ea typeface="DejaVu Sans"/>
              </a:rPr>
              <a:t>12 </a:t>
            </a:r>
            <a:r>
              <a:rPr lang="ru-RU" sz="2800" b="0" strike="noStrike" spc="-1" dirty="0" err="1">
                <a:solidFill>
                  <a:srgbClr val="000000"/>
                </a:solidFill>
                <a:uFill>
                  <a:solidFill>
                    <a:srgbClr val="FFFFFF"/>
                  </a:solidFill>
                </a:uFill>
                <a:latin typeface="Times New Roman"/>
                <a:ea typeface="DejaVu Sans"/>
              </a:rPr>
              <a:t>тәуліктен кейін</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топырақты жарып</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өсіп шықты</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Өсіп шыққан жапырақтарды жарнақ деп</a:t>
            </a:r>
            <a:r>
              <a:rPr lang="ru-RU" sz="2800" b="0" strike="noStrike" spc="-1" dirty="0">
                <a:solidFill>
                  <a:srgbClr val="000000"/>
                </a:solidFill>
                <a:uFill>
                  <a:solidFill>
                    <a:srgbClr val="FFFFFF"/>
                  </a:solidFill>
                </a:uFill>
                <a:latin typeface="Times New Roman"/>
                <a:ea typeface="DejaVu Sans"/>
              </a:rPr>
              <a:t> </a:t>
            </a:r>
            <a:r>
              <a:rPr lang="ru-RU" sz="2800" b="0" strike="noStrike" spc="-1" dirty="0" err="1">
                <a:solidFill>
                  <a:srgbClr val="000000"/>
                </a:solidFill>
                <a:uFill>
                  <a:solidFill>
                    <a:srgbClr val="FFFFFF"/>
                  </a:solidFill>
                </a:uFill>
                <a:latin typeface="Times New Roman"/>
                <a:ea typeface="DejaVu Sans"/>
              </a:rPr>
              <a:t>атайды</a:t>
            </a:r>
            <a:r>
              <a:rPr lang="ru-RU" sz="2800" b="0" strike="noStrike" spc="-1" dirty="0">
                <a:solidFill>
                  <a:srgbClr val="000000"/>
                </a:solidFill>
                <a:uFill>
                  <a:solidFill>
                    <a:srgbClr val="FFFFFF"/>
                  </a:solidFill>
                </a:uFill>
                <a:latin typeface="Times New Roman"/>
                <a:ea typeface="DejaVu Sans"/>
              </a:rPr>
              <a:t>. </a:t>
            </a:r>
            <a:endParaRPr lang="ru-RU" sz="2800" b="0" strike="noStrike" spc="-1" dirty="0">
              <a:solidFill>
                <a:srgbClr val="000000"/>
              </a:solidFill>
              <a:uFill>
                <a:solidFill>
                  <a:srgbClr val="FFFFFF"/>
                </a:solidFill>
              </a:uFill>
              <a:latin typeface="Arial"/>
            </a:endParaRPr>
          </a:p>
          <a:p>
            <a:pPr algn="just">
              <a:lnSpc>
                <a:spcPct val="100000"/>
              </a:lnSpc>
            </a:pPr>
            <a:endParaRPr lang="ru-RU" sz="1800" b="0" strike="noStrike" spc="-1" dirty="0">
              <a:solidFill>
                <a:srgbClr val="000000"/>
              </a:solidFill>
              <a:uFill>
                <a:solidFill>
                  <a:srgbClr val="FFFFFF"/>
                </a:solidFill>
              </a:uFill>
              <a:latin typeface="Arial"/>
            </a:endParaRPr>
          </a:p>
        </p:txBody>
      </p:sp>
      <p:pic>
        <p:nvPicPr>
          <p:cNvPr id="87" name="Содержимое 3"/>
          <p:cNvPicPr/>
          <p:nvPr/>
        </p:nvPicPr>
        <p:blipFill>
          <a:blip r:embed="rId2"/>
          <a:stretch/>
        </p:blipFill>
        <p:spPr>
          <a:xfrm>
            <a:off x="500040" y="500040"/>
            <a:ext cx="3713400" cy="2570400"/>
          </a:xfrm>
          <a:prstGeom prst="rect">
            <a:avLst/>
          </a:prstGeom>
          <a:ln w="9360">
            <a:noFill/>
          </a:ln>
        </p:spPr>
      </p:pic>
      <p:pic>
        <p:nvPicPr>
          <p:cNvPr id="88" name="Рисунок 4"/>
          <p:cNvPicPr/>
          <p:nvPr/>
        </p:nvPicPr>
        <p:blipFill>
          <a:blip r:embed="rId3"/>
          <a:stretch/>
        </p:blipFill>
        <p:spPr>
          <a:xfrm>
            <a:off x="4286160" y="500040"/>
            <a:ext cx="4356360" cy="2527560"/>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406</TotalTime>
  <Words>453</Words>
  <Application>Microsoft Office PowerPoint</Application>
  <PresentationFormat>Экран (4:3)</PresentationFormat>
  <Paragraphs>117</Paragraphs>
  <Slides>16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18" baseType="lpstr">
      <vt:lpstr>Эркер</vt:lpstr>
      <vt:lpstr>Пакет</vt:lpstr>
      <vt:lpstr>Абай атындағы орта мектебінің  2- сынып оқушысы :   Серикбол Жансаяның ғылыми жобасы</vt:lpstr>
      <vt:lpstr>Слайд 2</vt:lpstr>
      <vt:lpstr>Зерттеу жұмысының мақсаты:</vt:lpstr>
      <vt:lpstr>Слайд 4</vt:lpstr>
      <vt:lpstr>                      </vt:lpstr>
      <vt:lpstr>Слайд 6</vt:lpstr>
      <vt:lpstr>Слайд 7</vt:lpstr>
      <vt:lpstr>Слайд 8</vt:lpstr>
      <vt:lpstr>Слайд 9</vt:lpstr>
      <vt:lpstr>Слайд 10</vt:lpstr>
      <vt:lpstr>Слайд 11</vt:lpstr>
      <vt:lpstr>Слайд 12</vt:lpstr>
      <vt:lpstr>Астана қаласындағы Артём сауда орталығындағы күнбағыс тұқымын сататын саудагер мамандармен сұхбат  барысы</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
  <dc:description/>
  <cp:lastModifiedBy>Владелец</cp:lastModifiedBy>
  <cp:revision>62</cp:revision>
  <cp:lastPrinted>2017-03-28T14:41:44Z</cp:lastPrinted>
  <dcterms:modified xsi:type="dcterms:W3CDTF">2017-04-04T09:18:18Z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9</vt:i4>
  </property>
</Properties>
</file>