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68" r:id="rId3"/>
    <p:sldId id="258" r:id="rId4"/>
    <p:sldId id="259" r:id="rId5"/>
    <p:sldId id="269" r:id="rId6"/>
    <p:sldId id="267" r:id="rId7"/>
    <p:sldId id="279" r:id="rId8"/>
    <p:sldId id="266" r:id="rId9"/>
    <p:sldId id="265" r:id="rId10"/>
    <p:sldId id="264" r:id="rId11"/>
    <p:sldId id="277" r:id="rId12"/>
    <p:sldId id="262" r:id="rId13"/>
    <p:sldId id="276" r:id="rId14"/>
    <p:sldId id="261" r:id="rId15"/>
    <p:sldId id="271" r:id="rId16"/>
    <p:sldId id="280" r:id="rId17"/>
    <p:sldId id="278" r:id="rId18"/>
    <p:sldId id="274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2319" autoAdjust="0"/>
  </p:normalViewPr>
  <p:slideViewPr>
    <p:cSldViewPr>
      <p:cViewPr varScale="1">
        <p:scale>
          <a:sx n="75" d="100"/>
          <a:sy n="75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10C58-99A5-4322-8B96-F63B11F0E08E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82D87-636A-4124-9DA9-19E376C88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A8DE5A-A8C0-4AC4-A711-91A9D7BCB83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4A9F60-24F9-4F98-A726-DFD2FA457FE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4A9F60-24F9-4F98-A726-DFD2FA457FE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4A9F60-24F9-4F98-A726-DFD2FA457FE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4A9F60-24F9-4F98-A726-DFD2FA457FE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4A9F60-24F9-4F98-A726-DFD2FA457FE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4A9F60-24F9-4F98-A726-DFD2FA457FE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4A9F60-24F9-4F98-A726-DFD2FA457FE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A66DF5-62AA-4E06-9F30-74B85AEFD04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4A9F60-24F9-4F98-A726-DFD2FA457FE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4A9F60-24F9-4F98-A726-DFD2FA457FE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4A9F60-24F9-4F98-A726-DFD2FA457FE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4A9F60-24F9-4F98-A726-DFD2FA457FE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4A9F60-24F9-4F98-A726-DFD2FA457FE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4A9F60-24F9-4F98-A726-DFD2FA457FE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54D3-6AC2-4B1D-B2C5-69E0DC197B92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B9BB-EDCF-4E09-8908-0B1BA2225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54D3-6AC2-4B1D-B2C5-69E0DC197B92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B9BB-EDCF-4E09-8908-0B1BA2225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54D3-6AC2-4B1D-B2C5-69E0DC197B92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B9BB-EDCF-4E09-8908-0B1BA2225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54D3-6AC2-4B1D-B2C5-69E0DC197B92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B9BB-EDCF-4E09-8908-0B1BA2225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54D3-6AC2-4B1D-B2C5-69E0DC197B92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B9BB-EDCF-4E09-8908-0B1BA2225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54D3-6AC2-4B1D-B2C5-69E0DC197B92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B9BB-EDCF-4E09-8908-0B1BA2225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54D3-6AC2-4B1D-B2C5-69E0DC197B92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B9BB-EDCF-4E09-8908-0B1BA2225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54D3-6AC2-4B1D-B2C5-69E0DC197B92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B9BB-EDCF-4E09-8908-0B1BA2225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54D3-6AC2-4B1D-B2C5-69E0DC197B92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B9BB-EDCF-4E09-8908-0B1BA2225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54D3-6AC2-4B1D-B2C5-69E0DC197B92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B9BB-EDCF-4E09-8908-0B1BA2225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54D3-6AC2-4B1D-B2C5-69E0DC197B92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B9BB-EDCF-4E09-8908-0B1BA2225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C54D3-6AC2-4B1D-B2C5-69E0DC197B92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5B9BB-EDCF-4E09-8908-0B1BA2225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w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z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81725"/>
            <a:ext cx="676275" cy="676275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3075" name="Picture 3" descr="uz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67725" y="0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uz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uz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67725" y="6181725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3515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685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5013325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1828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5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38862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6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22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17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0885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8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292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19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20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3515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21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718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22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8862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Picture 23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0292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24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685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25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828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9" descr="кун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1472" y="500042"/>
            <a:ext cx="248588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5" descr="fairyln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2875" y="6210300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рямоугольник 32"/>
          <p:cNvSpPr/>
          <p:nvPr/>
        </p:nvSpPr>
        <p:spPr>
          <a:xfrm>
            <a:off x="785786" y="1571612"/>
            <a:ext cx="76438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  </a:t>
            </a:r>
            <a:r>
              <a:rPr lang="kk-KZ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Сабақтың   </a:t>
            </a:r>
            <a:r>
              <a:rPr lang="kk-KZ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тақырыбы:</a:t>
            </a:r>
            <a:endParaRPr lang="ru-RU" sz="4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+mn-lt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14348" y="2714620"/>
            <a:ext cx="757242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Зат есімнің септелуі</a:t>
            </a:r>
            <a:endParaRPr lang="ru-RU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z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81725"/>
            <a:ext cx="676275" cy="676275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6147" name="Picture 3" descr="uz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67725" y="0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uz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uz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67725" y="6181725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3515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685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5013325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1828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38862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22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0885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292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3515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Picture 21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718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6" name="Picture 22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8862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Picture 23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0292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24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685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25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828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9" descr="кун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875" y="0"/>
            <a:ext cx="2643188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1" name="Picture 5" descr="fairyln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2875" y="6210300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642910" y="785795"/>
          <a:ext cx="7929618" cy="4986864"/>
        </p:xfrm>
        <a:graphic>
          <a:graphicData uri="http://schemas.openxmlformats.org/drawingml/2006/table">
            <a:tbl>
              <a:tblPr/>
              <a:tblGrid>
                <a:gridCol w="7929618"/>
              </a:tblGrid>
              <a:tr h="49868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86965" algn="ctr"/>
                        </a:tabLst>
                      </a:pPr>
                      <a:r>
                        <a:rPr lang="kk-KZ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“Біліміңді қолдан”кезеңі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Оқулықпен  </a:t>
                      </a:r>
                      <a:r>
                        <a:rPr lang="kk-KZ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жұмыс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1-жаттығу мәтінді оқып,қарамен жазылған сөздерді көшіріп жазады.Қай септікте  тұрғанын анықтау.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57375" algn="l"/>
                        </a:tabLst>
                      </a:pPr>
                      <a:r>
                        <a:rPr lang="kk-KZ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 жұп	      </a:t>
                      </a:r>
                      <a:r>
                        <a:rPr lang="kk-KZ" sz="2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</a:t>
                      </a:r>
                      <a:r>
                        <a:rPr lang="kk-KZ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ІІ жұп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57375" algn="l"/>
                        </a:tabLst>
                      </a:pPr>
                      <a:r>
                        <a:rPr lang="kk-KZ" sz="2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сөзді                                             3 </a:t>
                      </a:r>
                      <a:r>
                        <a:rPr lang="kk-KZ" sz="2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сөзді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z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81725"/>
            <a:ext cx="676275" cy="676275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6147" name="Picture 3" descr="uz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67725" y="0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uz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uz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67725" y="6181725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3515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685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5013325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1828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38862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22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0885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292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3515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Picture 21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718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6" name="Picture 22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8862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Picture 23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0292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24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685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25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828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9" descr="кун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875" y="0"/>
            <a:ext cx="2643188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1" name="Picture 5" descr="fairyln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2875" y="6210300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/>
          <p:nvPr/>
        </p:nvSpPr>
        <p:spPr>
          <a:xfrm>
            <a:off x="857224" y="642918"/>
            <a:ext cx="7429552" cy="359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</a:t>
            </a:r>
            <a:r>
              <a:rPr lang="kk-KZ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Тақтамен жұмыс</a:t>
            </a:r>
            <a:endParaRPr lang="ru-RU" sz="36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«Тапқыр болсаң , тауып көр»  </a:t>
            </a:r>
            <a:endParaRPr lang="ru-RU" sz="28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2- жаттығу.</a:t>
            </a:r>
            <a:r>
              <a:rPr lang="kk-KZ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Нақыл сөздердегі  көп нүктенің орнына барыс  септігінің жалғауларының тиістісін  қойып жазады.</a:t>
            </a:r>
            <a:endParaRPr lang="ru-RU" sz="28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2-топ бір-бір нақыл сөздерден жазады.</a:t>
            </a:r>
            <a:endParaRPr lang="ru-RU" sz="2800" dirty="0">
              <a:ea typeface="Calibri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z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81725"/>
            <a:ext cx="676275" cy="676275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6147" name="Picture 3" descr="uz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67725" y="0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uz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uz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67725" y="6181725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3515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685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5013325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1828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38862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22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0885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292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3515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Picture 21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718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6" name="Picture 22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8862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Picture 23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0292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24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685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25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828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9" descr="кун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875" y="0"/>
            <a:ext cx="2643188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1" name="Picture 5" descr="fairyln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2875" y="6210300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/>
          <p:nvPr/>
        </p:nvSpPr>
        <p:spPr>
          <a:xfrm>
            <a:off x="2071671" y="714356"/>
            <a:ext cx="4857784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4000" b="1" cap="all" dirty="0" smtClean="0">
                <a:ln/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Сергіту сәті</a:t>
            </a:r>
            <a:endParaRPr lang="ru-RU" sz="4000" b="1" cap="all" dirty="0">
              <a:ln/>
              <a:solidFill>
                <a:schemeClr val="accent4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4" descr="Балалар-02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</a:blip>
          <a:srcRect/>
          <a:stretch>
            <a:fillRect/>
          </a:stretch>
        </p:blipFill>
        <p:spPr bwMode="auto">
          <a:xfrm>
            <a:off x="1500166" y="1357298"/>
            <a:ext cx="6286514" cy="4552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33" name="Picture 4" descr="lopotushki[1]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>
          <a:xfrm>
            <a:off x="6783357" y="214290"/>
            <a:ext cx="2146361" cy="17145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52 0  L 0.089 -0.04933  L 0.125 0  L 0.177 0  L 0.177 0.06933  L 0.213 0.11867  L 0.177 0.16667  L 0.177 0.236  L 0.125 0.236  L 0.089 0.284  L 0.052 0.236  L 0 0.236  L 0 0.16667  L -0.037 0.11867  L 0 0.06933  L 0 0  Z" pathEditMode="relative" ptsTypes="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z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81725"/>
            <a:ext cx="676275" cy="676275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6147" name="Picture 3" descr="uz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67725" y="0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uz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uz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67725" y="6181725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3515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685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5013325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1828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38862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22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0885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292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3515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Picture 21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718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6" name="Picture 22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8862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Picture 23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0292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24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685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25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828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9" descr="кун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875" y="0"/>
            <a:ext cx="2643188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1" name="Picture 5" descr="fairyln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2875" y="6210300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29"/>
          <p:cNvSpPr/>
          <p:nvPr/>
        </p:nvSpPr>
        <p:spPr>
          <a:xfrm>
            <a:off x="357158" y="1066800"/>
            <a:ext cx="8286808" cy="46481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k-K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785786" y="1500174"/>
            <a:ext cx="7143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8875" algn="l"/>
              </a:tabLst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Шығармашылық тапсырма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8875" algn="l"/>
              </a:tabLst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3-жаттыуды сұрақтарға   жауапты ауызша орындау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8875" algn="l"/>
              </a:tabLst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 қайдан  келді?      сабақтан  ш.с.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8875" algn="l"/>
              </a:tabLst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Үй неден  жасалған?    ағаштан   ш.с.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8875" algn="l"/>
              </a:tabLst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Неден  не жүйрік?        жылқыдан ш.с.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8875" algn="l"/>
              </a:tabLst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Сен қайда тудың?         ауылда     б.с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8875" algn="l"/>
              </a:tabLst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Киноға кіммен барасың?  досыммен к.с</a:t>
            </a:r>
            <a:endParaRPr kumimoji="0" lang="kk-K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z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81725"/>
            <a:ext cx="676275" cy="676275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6147" name="Picture 3" descr="uz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67725" y="0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uz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uz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67725" y="6181725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3515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685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5013325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1828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38862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22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0885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292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3515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Picture 21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718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6" name="Picture 22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8862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Picture 23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0292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24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685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25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828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9" descr="кун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875" y="0"/>
            <a:ext cx="2643188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1" name="Picture 5" descr="fairyln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2875" y="6210300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1524000" y="3236214"/>
          <a:ext cx="6096000" cy="38557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kk-KZ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1524000" y="3236214"/>
          <a:ext cx="6096000" cy="19278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428596" y="785794"/>
          <a:ext cx="8715404" cy="1613608"/>
        </p:xfrm>
        <a:graphic>
          <a:graphicData uri="http://schemas.openxmlformats.org/drawingml/2006/table">
            <a:tbl>
              <a:tblPr/>
              <a:tblGrid>
                <a:gridCol w="8715404"/>
              </a:tblGrid>
              <a:tr h="16136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92810" algn="l"/>
                        </a:tabLst>
                      </a:pPr>
                      <a:r>
                        <a:rPr lang="kk-KZ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Семантикалық </a:t>
                      </a:r>
                      <a:r>
                        <a:rPr lang="kk-KZ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карта.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92810" algn="l"/>
                        </a:tabLst>
                      </a:pPr>
                      <a:r>
                        <a:rPr lang="kk-KZ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Дұрыс </a:t>
                      </a:r>
                      <a:r>
                        <a:rPr lang="kk-KZ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жауапқа «+» белгісін қоямыз.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500035" y="2428872"/>
          <a:ext cx="8358246" cy="3928850"/>
        </p:xfrm>
        <a:graphic>
          <a:graphicData uri="http://schemas.openxmlformats.org/drawingml/2006/table">
            <a:tbl>
              <a:tblPr/>
              <a:tblGrid>
                <a:gridCol w="1567173"/>
                <a:gridCol w="821661"/>
                <a:gridCol w="917382"/>
                <a:gridCol w="872907"/>
                <a:gridCol w="1118325"/>
                <a:gridCol w="1020266"/>
                <a:gridCol w="1020266"/>
                <a:gridCol w="1020266"/>
              </a:tblGrid>
              <a:tr h="561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r>
                        <a:rPr lang="kk-KZ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Септіктер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r>
                        <a:rPr lang="kk-KZ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kk-KZ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Сөздер 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r>
                        <a:rPr lang="kk-KZ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Атау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r>
                        <a:rPr lang="kk-KZ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Ілік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r>
                        <a:rPr lang="kk-KZ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Барыс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r>
                        <a:rPr lang="kk-KZ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Табыс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r>
                        <a:rPr lang="kk-KZ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Жатыс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r>
                        <a:rPr lang="kk-KZ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Шығыс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r>
                        <a:rPr lang="kk-KZ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Көмектес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r>
                        <a:rPr lang="kk-KZ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Домбыраның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4650" algn="l"/>
                          <a:tab pos="892810" algn="l"/>
                        </a:tabLst>
                      </a:pPr>
                      <a:r>
                        <a:rPr lang="kk-KZ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	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8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r>
                        <a:rPr lang="kk-KZ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Қаламмен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r>
                        <a:rPr lang="kk-KZ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Гүлді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r>
                        <a:rPr lang="kk-KZ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Тілден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r>
                        <a:rPr lang="kk-KZ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Сөзде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r>
                        <a:rPr lang="kk-KZ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Балаға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r>
                        <a:rPr lang="kk-KZ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Кітапты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r>
                        <a:rPr lang="kk-KZ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Мектеп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r>
                        <a:rPr lang="kk-KZ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Ұстазбен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r>
                        <a:rPr lang="kk-KZ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Шаңқобызды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kk-KZ" sz="16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z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81725"/>
            <a:ext cx="676275" cy="676275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6147" name="Picture 3" descr="uz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67725" y="0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uz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uz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67725" y="6181725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3515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685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5013325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1828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38862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22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0885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292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3515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Picture 21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718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6" name="Picture 22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8862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Picture 23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0292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24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685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25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828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9" descr="кун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875" y="0"/>
            <a:ext cx="2643188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1" name="Picture 5" descr="fairyln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2875" y="6210300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1524000" y="3236214"/>
          <a:ext cx="6096000" cy="38557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kk-KZ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1524000" y="3236214"/>
          <a:ext cx="6096000" cy="19278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k-KZ" dirty="0" smtClean="0">
                <a:latin typeface="Arial" charset="0"/>
              </a:rPr>
              <a:t> </a:t>
            </a:r>
            <a:endParaRPr lang="ru-RU" dirty="0">
              <a:latin typeface="Arial" charset="0"/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857224" y="571480"/>
          <a:ext cx="7833724" cy="5643602"/>
        </p:xfrm>
        <a:graphic>
          <a:graphicData uri="http://schemas.openxmlformats.org/drawingml/2006/table">
            <a:tbl>
              <a:tblPr/>
              <a:tblGrid>
                <a:gridCol w="7833724"/>
              </a:tblGrid>
              <a:tr h="56436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91050" algn="l"/>
                        </a:tabLst>
                      </a:pPr>
                      <a:r>
                        <a:rPr lang="kk-KZ" sz="28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</a:t>
                      </a:r>
                      <a:r>
                        <a:rPr lang="kk-KZ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  Өзін-өзі </a:t>
                      </a:r>
                      <a:r>
                        <a:rPr lang="kk-KZ" sz="2800" b="1" dirty="0">
                          <a:latin typeface="Times New Roman"/>
                          <a:ea typeface="Calibri"/>
                          <a:cs typeface="Times New Roman"/>
                        </a:rPr>
                        <a:t>бақылап, бағалау ( тест </a:t>
                      </a:r>
                      <a:r>
                        <a:rPr lang="kk-KZ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kk-KZ" sz="16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91050" algn="l"/>
                        </a:tabLst>
                      </a:pPr>
                      <a:r>
                        <a:rPr lang="kk-KZ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1.Әке"сөзі </a:t>
                      </a: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қай септікте тұрғанын тап</a:t>
                      </a:r>
                      <a: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  <a:t>А) </a:t>
                      </a:r>
                      <a:r>
                        <a:rPr lang="kk-KZ" sz="1600" dirty="0" smtClean="0">
                          <a:latin typeface="Times New Roman"/>
                          <a:ea typeface="Calibri"/>
                          <a:cs typeface="Times New Roman"/>
                        </a:rPr>
                        <a:t>А.с.</a:t>
                      </a:r>
                      <a:r>
                        <a:rPr lang="kk-KZ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     </a:t>
                      </a:r>
                      <a:r>
                        <a:rPr lang="kk-KZ" sz="1600" dirty="0" smtClean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kk-KZ" sz="1600" dirty="0" smtClean="0">
                          <a:latin typeface="Times New Roman"/>
                          <a:ea typeface="Calibri"/>
                          <a:cs typeface="Times New Roman"/>
                        </a:rPr>
                        <a:t>І.с.</a:t>
                      </a:r>
                      <a:r>
                        <a:rPr lang="kk-KZ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kk-KZ" sz="1600" dirty="0" smtClean="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  <a:t>) Б. </a:t>
                      </a:r>
                      <a:r>
                        <a:rPr lang="kk-KZ" sz="1600" dirty="0" smtClean="0">
                          <a:latin typeface="Times New Roman"/>
                          <a:ea typeface="Calibri"/>
                          <a:cs typeface="Times New Roman"/>
                        </a:rPr>
                        <a:t>с.</a:t>
                      </a:r>
                      <a:r>
                        <a:rPr lang="kk-KZ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kk-KZ" sz="1600" dirty="0" smtClean="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  <a:t>) Ж. с.</a:t>
                      </a:r>
                      <a:b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2.Ілік етегінде тұрған сөзді белгіле</a:t>
                      </a:r>
                      <a: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  <a:t>А) </a:t>
                      </a:r>
                      <a:r>
                        <a:rPr lang="kk-KZ" sz="1600" dirty="0" smtClean="0">
                          <a:latin typeface="Times New Roman"/>
                          <a:ea typeface="Calibri"/>
                          <a:cs typeface="Times New Roman"/>
                        </a:rPr>
                        <a:t>Оқушы</a:t>
                      </a:r>
                      <a:r>
                        <a:rPr lang="kk-KZ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kk-KZ" sz="1600" dirty="0" smtClean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kk-KZ" sz="1600" dirty="0" smtClean="0">
                          <a:latin typeface="Times New Roman"/>
                          <a:ea typeface="Calibri"/>
                          <a:cs typeface="Times New Roman"/>
                        </a:rPr>
                        <a:t>Оқушыға</a:t>
                      </a:r>
                      <a:r>
                        <a:rPr lang="kk-KZ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kk-KZ" sz="1600" dirty="0" smtClean="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kk-KZ" sz="1600" dirty="0" smtClean="0">
                          <a:latin typeface="Times New Roman"/>
                          <a:ea typeface="Calibri"/>
                          <a:cs typeface="Times New Roman"/>
                        </a:rPr>
                        <a:t>оқушының</a:t>
                      </a:r>
                      <a:r>
                        <a:rPr lang="kk-KZ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kk-KZ" sz="1600" dirty="0" smtClean="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  <a:t>) оқушыға</a:t>
                      </a:r>
                      <a:b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3.Барыс септігінің сұрағын белгіле</a:t>
                      </a:r>
                      <a: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  <a:t>А) </a:t>
                      </a:r>
                      <a:r>
                        <a:rPr lang="kk-KZ" sz="1600" dirty="0" smtClean="0">
                          <a:latin typeface="Times New Roman"/>
                          <a:ea typeface="Calibri"/>
                          <a:cs typeface="Times New Roman"/>
                        </a:rPr>
                        <a:t>кімге?неге?қайда?</a:t>
                      </a:r>
                      <a:r>
                        <a:rPr lang="kk-KZ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kk-KZ" sz="1600" dirty="0" smtClean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kk-KZ" sz="1600" dirty="0" smtClean="0">
                          <a:latin typeface="Times New Roman"/>
                          <a:ea typeface="Calibri"/>
                          <a:cs typeface="Times New Roman"/>
                        </a:rPr>
                        <a:t>кімдерге?кімді?нені?</a:t>
                      </a:r>
                      <a:r>
                        <a:rPr lang="kk-KZ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kk-KZ" sz="1600" dirty="0" smtClean="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  <a:t>) кімге? кімді? </a:t>
                      </a:r>
                      <a:r>
                        <a:rPr lang="kk-KZ" sz="1600" dirty="0" smtClean="0">
                          <a:latin typeface="Times New Roman"/>
                          <a:ea typeface="Calibri"/>
                          <a:cs typeface="Times New Roman"/>
                        </a:rPr>
                        <a:t>нені?</a:t>
                      </a:r>
                      <a:r>
                        <a:rPr lang="kk-KZ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kk-KZ" sz="1600" dirty="0" smtClean="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  <a:t>) кіммен? немен?</a:t>
                      </a:r>
                      <a:b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4.Табыс септігінің жалғауын белгіле</a:t>
                      </a:r>
                      <a: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  <a:t>А) -ны,-ні,-қы,-кі,-ғы,-</a:t>
                      </a:r>
                      <a:r>
                        <a:rPr lang="kk-KZ" sz="1600" dirty="0" smtClean="0">
                          <a:latin typeface="Times New Roman"/>
                          <a:ea typeface="Calibri"/>
                          <a:cs typeface="Times New Roman"/>
                        </a:rPr>
                        <a:t>гі</a:t>
                      </a:r>
                      <a:r>
                        <a:rPr lang="kk-KZ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     </a:t>
                      </a:r>
                      <a:r>
                        <a:rPr lang="kk-KZ" sz="1600" dirty="0" smtClean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  <a:t>) -ны,-ні,-ды,-ді,-ты,-ті</a:t>
                      </a:r>
                      <a:b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  <a:t>С) -ны,-ні,-шы,-ші,-ды,-</a:t>
                      </a:r>
                      <a:r>
                        <a:rPr lang="kk-KZ" sz="1600" dirty="0" smtClean="0">
                          <a:latin typeface="Times New Roman"/>
                          <a:ea typeface="Calibri"/>
                          <a:cs typeface="Times New Roman"/>
                        </a:rPr>
                        <a:t>ді</a:t>
                      </a:r>
                      <a:r>
                        <a:rPr lang="kk-KZ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kk-KZ" sz="1600" dirty="0" smtClean="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  <a:t>) –нан,-нен, -дан,-ден, -тан, -тен</a:t>
                      </a:r>
                      <a:b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5.Жатыс септігінде тұрған сөзді белгіле</a:t>
                      </a:r>
                      <a: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  <a:t>А) </a:t>
                      </a:r>
                      <a:r>
                        <a:rPr lang="kk-KZ" sz="1600" dirty="0" smtClean="0">
                          <a:latin typeface="Times New Roman"/>
                          <a:ea typeface="Calibri"/>
                          <a:cs typeface="Times New Roman"/>
                        </a:rPr>
                        <a:t>көктемде</a:t>
                      </a:r>
                      <a:r>
                        <a:rPr lang="kk-KZ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     </a:t>
                      </a:r>
                      <a:r>
                        <a:rPr lang="kk-KZ" sz="1600" dirty="0" smtClean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kk-KZ" sz="1600" dirty="0" smtClean="0">
                          <a:latin typeface="Times New Roman"/>
                          <a:ea typeface="Calibri"/>
                          <a:cs typeface="Times New Roman"/>
                        </a:rPr>
                        <a:t>далаға</a:t>
                      </a:r>
                      <a:r>
                        <a:rPr lang="kk-KZ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kk-KZ" sz="1600" dirty="0" smtClean="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kk-KZ" sz="1600" dirty="0" smtClean="0">
                          <a:latin typeface="Times New Roman"/>
                          <a:ea typeface="Calibri"/>
                          <a:cs typeface="Times New Roman"/>
                        </a:rPr>
                        <a:t>мектеппен</a:t>
                      </a:r>
                      <a:r>
                        <a:rPr lang="kk-KZ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kk-KZ" sz="1600" dirty="0" smtClean="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  <a:t>) мектептен</a:t>
                      </a:r>
                      <a:b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6. Шығыс септігінде тұрған сөзді табыңыз</a:t>
                      </a:r>
                      <a: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  <a:t>А) </a:t>
                      </a:r>
                      <a:r>
                        <a:rPr lang="kk-KZ" sz="1600" dirty="0" smtClean="0">
                          <a:latin typeface="Times New Roman"/>
                          <a:ea typeface="Calibri"/>
                          <a:cs typeface="Times New Roman"/>
                        </a:rPr>
                        <a:t>Сабаққа</a:t>
                      </a:r>
                      <a:r>
                        <a:rPr lang="kk-KZ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kk-KZ" sz="1600" dirty="0" smtClean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kk-KZ" sz="1600" dirty="0" smtClean="0">
                          <a:latin typeface="Times New Roman"/>
                          <a:ea typeface="Calibri"/>
                          <a:cs typeface="Times New Roman"/>
                        </a:rPr>
                        <a:t>Сабақты</a:t>
                      </a:r>
                      <a:r>
                        <a:rPr lang="kk-KZ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kk-KZ" sz="1600" dirty="0" smtClean="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kk-KZ" sz="1600" dirty="0" smtClean="0">
                          <a:latin typeface="Times New Roman"/>
                          <a:ea typeface="Calibri"/>
                          <a:cs typeface="Times New Roman"/>
                        </a:rPr>
                        <a:t>Сабақтан</a:t>
                      </a:r>
                      <a:r>
                        <a:rPr lang="kk-KZ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kk-KZ" sz="1600" dirty="0" smtClean="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  <a:t>) Сабақпен</a:t>
                      </a:r>
                      <a:b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kk-KZ" sz="1600" b="1" dirty="0">
                          <a:latin typeface="Times New Roman"/>
                          <a:ea typeface="Calibri"/>
                          <a:cs typeface="Times New Roman"/>
                        </a:rPr>
                        <a:t>7.Көмектес септігінің сұрақтарын ата</a:t>
                      </a:r>
                      <a: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  <a:t>А) </a:t>
                      </a:r>
                      <a:r>
                        <a:rPr lang="kk-KZ" sz="1600" dirty="0" smtClean="0">
                          <a:latin typeface="Times New Roman"/>
                          <a:ea typeface="Calibri"/>
                          <a:cs typeface="Times New Roman"/>
                        </a:rPr>
                        <a:t>кімде?неде?</a:t>
                      </a:r>
                      <a:r>
                        <a:rPr lang="kk-KZ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kk-KZ" sz="1600" dirty="0" smtClean="0">
                          <a:latin typeface="Times New Roman"/>
                          <a:ea typeface="Calibri"/>
                          <a:cs typeface="Times New Roman"/>
                        </a:rPr>
                        <a:t>В)кімге </a:t>
                      </a:r>
                      <a: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  <a:t>? неге </a:t>
                      </a:r>
                      <a:r>
                        <a:rPr lang="kk-KZ" sz="1600" dirty="0" smtClean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r>
                        <a:rPr lang="kk-KZ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kk-KZ" sz="1600" dirty="0" smtClean="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kk-KZ" sz="1600" dirty="0" smtClean="0">
                          <a:latin typeface="Times New Roman"/>
                          <a:ea typeface="Calibri"/>
                          <a:cs typeface="Times New Roman"/>
                        </a:rPr>
                        <a:t>кімнен?неден?</a:t>
                      </a:r>
                      <a:r>
                        <a:rPr lang="kk-KZ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kk-KZ" sz="1600" dirty="0" smtClean="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  <a:t>) кіммен? немен ?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91050" algn="l"/>
                        </a:tabLst>
                      </a:pPr>
                      <a: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kk-KZ" sz="16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kk-KZ" sz="1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46" marR="550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z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81725"/>
            <a:ext cx="676275" cy="676275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6147" name="Picture 3" descr="uz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67725" y="0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uz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uz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67725" y="6181725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3515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685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5013325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1828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38862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22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0885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292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3515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Picture 21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718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6" name="Picture 22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8862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Picture 23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0292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24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685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25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828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9" descr="кун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875" y="0"/>
            <a:ext cx="2643188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1" name="Picture 5" descr="fairyln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2875" y="6210300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1524000" y="3236214"/>
          <a:ext cx="6096000" cy="38557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kk-KZ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1524000" y="3236214"/>
          <a:ext cx="6096000" cy="19278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2810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k-KZ" dirty="0" smtClean="0">
                <a:latin typeface="Arial" charset="0"/>
              </a:rPr>
              <a:t> </a:t>
            </a:r>
            <a:endParaRPr lang="ru-RU" dirty="0">
              <a:latin typeface="Arial" charset="0"/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857224" y="571480"/>
          <a:ext cx="7833724" cy="5643602"/>
        </p:xfrm>
        <a:graphic>
          <a:graphicData uri="http://schemas.openxmlformats.org/drawingml/2006/table">
            <a:tbl>
              <a:tblPr/>
              <a:tblGrid>
                <a:gridCol w="7833724"/>
              </a:tblGrid>
              <a:tr h="56436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91050" algn="l"/>
                        </a:tabLst>
                      </a:pPr>
                      <a:r>
                        <a:rPr lang="kk-KZ" sz="28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</a:t>
                      </a:r>
                      <a:r>
                        <a:rPr lang="kk-KZ" sz="28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91050" algn="l"/>
                        </a:tabLst>
                      </a:pPr>
                      <a:r>
                        <a:rPr lang="kk-KZ" sz="28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</a:t>
                      </a:r>
                      <a:r>
                        <a:rPr lang="kk-KZ" sz="36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Тест </a:t>
                      </a:r>
                      <a:r>
                        <a:rPr lang="kk-KZ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жауабы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91050" algn="l"/>
                        </a:tabLst>
                      </a:pPr>
                      <a:r>
                        <a:rPr lang="kk-KZ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kk-KZ" sz="3600" b="1" dirty="0">
                          <a:latin typeface="Times New Roman"/>
                          <a:ea typeface="Calibri"/>
                          <a:cs typeface="Times New Roman"/>
                        </a:rPr>
                        <a:t>. А   2. С  3. А  4. В </a:t>
                      </a:r>
                      <a:r>
                        <a:rPr lang="kk-KZ" sz="3600" b="1" dirty="0" smtClean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kk-KZ" sz="3600" b="1" dirty="0">
                          <a:latin typeface="Times New Roman"/>
                          <a:ea typeface="Calibri"/>
                          <a:cs typeface="Times New Roman"/>
                        </a:rPr>
                        <a:t>5. А   6. С   7. Д 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46" marR="550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_bi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 l="24319" r="25011"/>
          <a:stretch>
            <a:fillRect/>
          </a:stretch>
        </p:blipFill>
        <p:spPr bwMode="auto">
          <a:xfrm>
            <a:off x="1071538" y="1071546"/>
            <a:ext cx="1347475" cy="24961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928926" y="785794"/>
          <a:ext cx="5072098" cy="3925824"/>
        </p:xfrm>
        <a:graphic>
          <a:graphicData uri="http://schemas.openxmlformats.org/drawingml/2006/table">
            <a:tbl>
              <a:tblPr/>
              <a:tblGrid>
                <a:gridCol w="5072098"/>
              </a:tblGrid>
              <a:tr h="34290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Кері байланыс: </a:t>
                      </a:r>
                      <a:r>
                        <a:rPr lang="kk-KZ" sz="3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«бағдаршам» әдісі арқылы беріледі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Жасыл-толық түсінікті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3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Сары-орташа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Қызыл-мүлде түсінбедім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5" descr="Рисунок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88"/>
            <a:ext cx="9144000" cy="6856412"/>
          </a:xfrm>
        </p:spPr>
      </p:pic>
      <p:sp>
        <p:nvSpPr>
          <p:cNvPr id="259093" name="Rectangle 21"/>
          <p:cNvSpPr>
            <a:spLocks noGrp="1" noChangeArrowheads="1"/>
          </p:cNvSpPr>
          <p:nvPr>
            <p:ph type="body" sz="half" idx="2"/>
          </p:nvPr>
        </p:nvSpPr>
        <p:spPr>
          <a:xfrm>
            <a:off x="3143250" y="357188"/>
            <a:ext cx="5500688" cy="4525962"/>
          </a:xfrm>
        </p:spPr>
        <p:txBody>
          <a:bodyPr/>
          <a:lstStyle/>
          <a:p>
            <a:pPr algn="ctr">
              <a:buFontTx/>
              <a:buNone/>
            </a:pPr>
            <a:endParaRPr lang="kk-KZ" sz="3600" b="1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kk-KZ" sz="36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b="1" i="1" smtClean="0"/>
          </a:p>
        </p:txBody>
      </p:sp>
      <p:pic>
        <p:nvPicPr>
          <p:cNvPr id="10244" name="Picture 4" descr="C:\Documents and Settings\Admin\Рабочий стол\герои Диснея\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9702">
            <a:off x="6664325" y="3235325"/>
            <a:ext cx="233997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6"/>
          <p:cNvSpPr>
            <a:spLocks noGrp="1" noChangeArrowheads="1"/>
          </p:cNvSpPr>
          <p:nvPr>
            <p:ph type="title"/>
          </p:nvPr>
        </p:nvSpPr>
        <p:spPr>
          <a:xfrm>
            <a:off x="3429000" y="1643063"/>
            <a:ext cx="5357813" cy="1570037"/>
          </a:xfrm>
        </p:spPr>
        <p:txBody>
          <a:bodyPr>
            <a:spAutoFit/>
          </a:bodyPr>
          <a:lstStyle/>
          <a:p>
            <a:pPr algn="l"/>
            <a:r>
              <a:rPr lang="kk-KZ" sz="4800" b="1" i="1" smtClean="0">
                <a:latin typeface="Times New Roman" pitchFamily="18" charset="0"/>
                <a:cs typeface="Times New Roman" pitchFamily="18" charset="0"/>
              </a:rPr>
              <a:t>Оқулықпен жұмыс</a:t>
            </a:r>
            <a:br>
              <a:rPr lang="kk-KZ" sz="48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kk-KZ" sz="4800" b="1" i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4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6" name="Picture 11" descr="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43958" y="1928802"/>
            <a:ext cx="8456097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“</a:t>
            </a:r>
            <a:r>
              <a:rPr lang="kk-KZ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Гүлге  көбелек </a:t>
            </a:r>
            <a:r>
              <a:rPr lang="kk-KZ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қондыру</a:t>
            </a:r>
            <a:r>
              <a:rPr lang="kk-KZ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ойыны 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9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3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95736" y="1556792"/>
            <a:ext cx="6336704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Назарларыңызға рахмет!</a:t>
            </a:r>
          </a:p>
          <a:p>
            <a:pPr algn="ctr">
              <a:defRPr/>
            </a:pPr>
            <a:r>
              <a:rPr lang="kk-KZ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Сау болыңыздар!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z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81725"/>
            <a:ext cx="676275" cy="676275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6147" name="Picture 3" descr="uz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67725" y="0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uz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uz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67725" y="6181725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3515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685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5013325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1828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38862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22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0885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292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3515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Picture 21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718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6" name="Picture 22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8862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Picture 23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0292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24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685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25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828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9" descr="кун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875" y="0"/>
            <a:ext cx="2643188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1" name="Picture 5" descr="fairyln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2875" y="6210300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/>
          <p:nvPr/>
        </p:nvSpPr>
        <p:spPr>
          <a:xfrm>
            <a:off x="357158" y="1071546"/>
            <a:ext cx="7211787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40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Сабақтың мақсаты:</a:t>
            </a:r>
            <a:endParaRPr lang="ru-RU" sz="40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8662" y="2000240"/>
            <a:ext cx="77153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Білімділік:  </a:t>
            </a:r>
            <a:r>
              <a:rPr lang="kk-KZ" sz="2400" dirty="0" smtClean="0"/>
              <a:t>Зат </a:t>
            </a:r>
            <a:r>
              <a:rPr lang="kk-KZ" sz="2400" dirty="0"/>
              <a:t>есімнің септелу жүйесін және септік жалғауларының емлесін меңгерту, сөйлеу кезінде септік жалғауларын дұрыс қолдана білуге үйрету</a:t>
            </a:r>
            <a:r>
              <a:rPr lang="kk-KZ" sz="2400" dirty="0" smtClean="0"/>
              <a:t>.</a:t>
            </a:r>
          </a:p>
          <a:p>
            <a:r>
              <a:rPr lang="kk-KZ" sz="2400" dirty="0"/>
              <a:t/>
            </a:r>
            <a:br>
              <a:rPr lang="kk-KZ" sz="2400" dirty="0"/>
            </a:br>
            <a:r>
              <a:rPr lang="kk-KZ" sz="2400" dirty="0"/>
              <a:t>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Дамытушылық: </a:t>
            </a:r>
            <a:r>
              <a:rPr lang="kk-KZ" sz="2400" dirty="0" smtClean="0"/>
              <a:t>Оқушылардың </a:t>
            </a:r>
            <a:r>
              <a:rPr lang="kk-KZ" sz="2400" dirty="0"/>
              <a:t>сауатты жазу дағдыларын жетілдіру , сөздік қорын байыту, байланыстырып сөйлеу дағдысын одан әрі дамыту</a:t>
            </a:r>
            <a:r>
              <a:rPr lang="kk-KZ" sz="2400" dirty="0" smtClean="0"/>
              <a:t>.</a:t>
            </a:r>
          </a:p>
          <a:p>
            <a:r>
              <a:rPr lang="kk-KZ" sz="2400" dirty="0"/>
              <a:t/>
            </a:r>
            <a:br>
              <a:rPr lang="kk-KZ" sz="2400" dirty="0"/>
            </a:b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Тәрбиелік: </a:t>
            </a:r>
            <a:r>
              <a:rPr lang="kk-KZ" sz="2400" dirty="0"/>
              <a:t>Оқушыларды тапқырлыққа , еңбекшілдікке , ана тілін қадірлеуге тәрбиелеу.</a:t>
            </a:r>
            <a:br>
              <a:rPr lang="kk-KZ" sz="2400" dirty="0"/>
            </a:b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z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81725"/>
            <a:ext cx="676275" cy="676275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5123" name="Picture 3" descr="uz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67725" y="0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uz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uz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67725" y="6181725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3515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685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5013325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4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1828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5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38862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6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22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17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0885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18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292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19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20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3515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1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718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22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8862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3" name="Picture 23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0292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4" name="Picture 24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685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5" name="Picture 25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828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9" descr="кун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875" y="0"/>
            <a:ext cx="2643188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7" name="Picture 5" descr="fairyln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2875" y="6210300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29"/>
          <p:cNvSpPr/>
          <p:nvPr/>
        </p:nvSpPr>
        <p:spPr>
          <a:xfrm>
            <a:off x="571472" y="1857364"/>
            <a:ext cx="7858125" cy="3429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/>
            <a:r>
              <a:rPr lang="kk-KZ" sz="4000" b="1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Сәлем күнім,аспаным,</a:t>
            </a:r>
            <a:endParaRPr lang="ru-RU" sz="4000" b="1" dirty="0" smtClean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kk-KZ" sz="4000" b="1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Сәлем жарқын достарым.</a:t>
            </a:r>
            <a:endParaRPr lang="ru-RU" sz="4000" b="1" dirty="0" smtClean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kk-KZ" sz="4000" b="1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Қайырлы таң қонақтар</a:t>
            </a:r>
            <a:endParaRPr lang="ru-RU" sz="4000" b="1" dirty="0" smtClean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kk-KZ" sz="4000" b="1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Сәлеметсіз бе, ұстазым!</a:t>
            </a:r>
            <a:endParaRPr lang="kk-KZ" sz="4800" b="1" dirty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57158" y="1071546"/>
            <a:ext cx="7211787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4000" b="1" cap="all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Психологиялық ахуал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z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81725"/>
            <a:ext cx="676275" cy="676275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6147" name="Picture 3" descr="uz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67725" y="0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uz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uz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67725" y="6181725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3515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685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5013325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1828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38862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22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0885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292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3515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Picture 21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718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6" name="Picture 22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8862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Picture 23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0292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24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685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25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828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9" descr="кун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875" y="0"/>
            <a:ext cx="2643188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1" name="Picture 5" descr="fairyln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2875" y="6210300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29"/>
          <p:cNvSpPr/>
          <p:nvPr/>
        </p:nvSpPr>
        <p:spPr>
          <a:xfrm>
            <a:off x="428625" y="1928802"/>
            <a:ext cx="7858125" cy="3786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“Алғырлар” жұбы</a:t>
            </a:r>
            <a:endParaRPr lang="kk-KZ" sz="4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4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40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Тапқырлар” жұбы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57158" y="1071546"/>
            <a:ext cx="7211787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Топқа </a:t>
            </a:r>
            <a:r>
              <a:rPr lang="kk-KZ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бөлу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z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81725"/>
            <a:ext cx="676275" cy="676275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6147" name="Picture 3" descr="uz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67725" y="0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uz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uz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67725" y="6181725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3515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685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5013325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1828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38862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22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0885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292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3515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Picture 21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718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6" name="Picture 22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8862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Picture 23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0292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24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685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25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828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9" descr="кун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875" y="0"/>
            <a:ext cx="2643188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1" name="Picture 5" descr="fairyln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2875" y="6210300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/>
          <p:nvPr/>
        </p:nvSpPr>
        <p:spPr>
          <a:xfrm>
            <a:off x="357158" y="1071546"/>
            <a:ext cx="7211787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Үй тапсырмасын тексеру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785785" y="2185674"/>
          <a:ext cx="7786743" cy="3352330"/>
        </p:xfrm>
        <a:graphic>
          <a:graphicData uri="http://schemas.openxmlformats.org/drawingml/2006/table">
            <a:tbl>
              <a:tblPr/>
              <a:tblGrid>
                <a:gridCol w="1945908"/>
                <a:gridCol w="1946945"/>
                <a:gridCol w="1946945"/>
                <a:gridCol w="1946945"/>
              </a:tblGrid>
              <a:tr h="728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Негізгі түбір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Туынды түбір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Бірікен сөз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Қос сөз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Даңқ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Кенші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Алабота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Кәрі-жас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Бәйге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Өнерлі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Баспасөз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Шай-пай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жаз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балалық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күркетауық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Жаза-жаза</a:t>
                      </a:r>
                      <a:endParaRPr lang="ru-RU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аспан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аспаз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онкүндік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Оңды-солды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121 бет                 5-жаттығу</a:t>
            </a:r>
            <a:endParaRPr kumimoji="0" lang="kk-K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z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81725"/>
            <a:ext cx="676275" cy="676275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6147" name="Picture 3" descr="uz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67725" y="0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uz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uz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67725" y="6181725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3515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685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5013325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1828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38862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22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0885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292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3515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Picture 21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718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6" name="Picture 22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8862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Picture 23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0292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24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685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25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828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9" descr="кун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875" y="0"/>
            <a:ext cx="2643188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1" name="Picture 5" descr="fairyln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2875" y="6210300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/>
          <p:nvPr/>
        </p:nvSpPr>
        <p:spPr>
          <a:xfrm>
            <a:off x="357158" y="1071546"/>
            <a:ext cx="7409734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4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Жаңа сабақ</a:t>
            </a:r>
            <a:endParaRPr lang="ru-RU" sz="4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1471" y="2143116"/>
            <a:ext cx="78581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Ереже</a:t>
            </a:r>
            <a:r>
              <a:rPr lang="kk-KZ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Сөйлемдегі сөздерді бір-бірімен байланыстыру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үшін жалғанатын жалғауларды </a:t>
            </a:r>
            <a:r>
              <a:rPr lang="kk-KZ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септік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жалғаулары</a:t>
            </a:r>
            <a:r>
              <a:rPr lang="kk-KZ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деп атайды.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Қазақ тілінде жеті септік бар </a:t>
            </a:r>
            <a:r>
              <a:rPr lang="kk-KZ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атау, ілік, барыс,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табыс, жатыс, шығыс, көмектес.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Зат есімнің септік жалғаулары арқылы </a:t>
            </a:r>
            <a:r>
              <a:rPr lang="kk-KZ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өзгеруін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Зате сімнің септелуі</a:t>
            </a:r>
            <a:r>
              <a:rPr lang="kk-KZ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дейді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5" descr="Рисунок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88"/>
            <a:ext cx="9144000" cy="6856412"/>
          </a:xfrm>
          <a:noFill/>
        </p:spPr>
      </p:pic>
      <p:sp>
        <p:nvSpPr>
          <p:cNvPr id="259093" name="Rectangle 21"/>
          <p:cNvSpPr>
            <a:spLocks noGrp="1" noChangeArrowheads="1"/>
          </p:cNvSpPr>
          <p:nvPr>
            <p:ph sz="half" idx="2"/>
          </p:nvPr>
        </p:nvSpPr>
        <p:spPr>
          <a:xfrm>
            <a:off x="3143240" y="357166"/>
            <a:ext cx="5500688" cy="4525962"/>
          </a:xfrm>
        </p:spPr>
        <p:txBody>
          <a:bodyPr/>
          <a:lstStyle/>
          <a:p>
            <a:pPr algn="ctr">
              <a:buFontTx/>
              <a:buNone/>
            </a:pPr>
            <a:endParaRPr lang="kk-KZ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kk-KZ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b="1" i="1" dirty="0" smtClean="0"/>
          </a:p>
        </p:txBody>
      </p:sp>
      <p:sp>
        <p:nvSpPr>
          <p:cNvPr id="7173" name="Rectangle 6"/>
          <p:cNvSpPr>
            <a:spLocks noGrp="1" noChangeArrowheads="1"/>
          </p:cNvSpPr>
          <p:nvPr>
            <p:ph type="title"/>
          </p:nvPr>
        </p:nvSpPr>
        <p:spPr>
          <a:xfrm>
            <a:off x="3428992" y="1273718"/>
            <a:ext cx="5357850" cy="2308324"/>
          </a:xfr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kk-KZ" sz="4800" b="1" i="1" dirty="0" smtClean="0">
                <a:latin typeface="Times New Roman" pitchFamily="18" charset="0"/>
                <a:cs typeface="Times New Roman" pitchFamily="18" charset="0"/>
              </a:rPr>
              <a:t>Электрондық оқулықпен жұмыс</a:t>
            </a:r>
            <a:r>
              <a:rPr lang="kk-KZ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k-KZ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C:\Documents and Settings\Admin\Рабочий стол\герои Диснея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9702">
            <a:off x="6664325" y="3235325"/>
            <a:ext cx="233997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9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z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81725"/>
            <a:ext cx="676275" cy="676275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6147" name="Picture 3" descr="uz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67725" y="0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uz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uz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67725" y="6181725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3515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685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5013325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1828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38862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22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0885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292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3515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Picture 21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718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6" name="Picture 22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8862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Picture 23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0292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24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685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25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828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9" descr="кун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875" y="0"/>
            <a:ext cx="2643188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1" name="Picture 5" descr="fairyln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2875" y="6210300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/>
          <p:nvPr/>
        </p:nvSpPr>
        <p:spPr>
          <a:xfrm>
            <a:off x="1785918" y="500043"/>
            <a:ext cx="6643734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“Ойлан , тап ”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00034" y="1571612"/>
            <a:ext cx="8215370" cy="48320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І  жұп                                                                              ІІ жұп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Септіктер мен сұрақтарды                               Септіктер мен  сөздерді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сәйкестендіру                                                               сәйкестендіру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Атау септік          кімнен? неден?                Атау септік           </a:t>
            </a:r>
            <a:r>
              <a:rPr lang="kk-KZ" sz="1600" b="1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kk-KZ" sz="16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мектепте, халықта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Ілік септік             кімді? нені?                     Ілік септік                 </a:t>
            </a:r>
            <a:r>
              <a:rPr lang="kk-KZ" sz="1600" b="1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kk-KZ" sz="16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қушымен,  пойызбен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Барыс септік        кіммен? немен?               Барыс септік               </a:t>
            </a:r>
            <a:r>
              <a:rPr lang="kk-KZ" sz="1600" b="1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kumimoji="0" lang="kk-KZ" sz="16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астан, өзеннен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Табыс септік        кімнің? ненің?                 Табыс септік                </a:t>
            </a:r>
            <a:r>
              <a:rPr lang="kk-KZ" sz="1600" b="1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kk-KZ" sz="16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үлдің, әженің</a:t>
            </a:r>
            <a:endParaRPr kumimoji="0" lang="kk-KZ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Жатыс септік       кім? не?                            Жатыс септік            </a:t>
            </a:r>
            <a:r>
              <a:rPr lang="kk-KZ" sz="1600" b="1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kk-KZ" sz="16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кітапханаға, ініге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Шығыс септік      кімде? неде?                    Шығыс септік       </a:t>
            </a:r>
            <a:r>
              <a:rPr lang="kk-KZ" sz="1600" b="1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kk-KZ" sz="16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дәптер, Айғаным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Көмектес септік    кімге? неге? айда?     Көмектес септік           </a:t>
            </a:r>
            <a:r>
              <a:rPr lang="kk-KZ" sz="1600" b="1" i="1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kk-KZ" sz="16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емалысты, сөйлемді</a:t>
            </a:r>
            <a:endParaRPr kumimoji="0" lang="kk-KZ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kk-KZ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kk-KZ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z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81725"/>
            <a:ext cx="676275" cy="676275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6147" name="Picture 3" descr="uz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67725" y="0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uz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uz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67725" y="6181725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3515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uz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0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685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5013325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1828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 descr="uz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05875" y="38862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22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0885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292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3515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Picture 21" descr="uz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71800" y="6619875"/>
            <a:ext cx="1143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6" name="Picture 22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8862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Picture 23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0292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24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685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25" descr="uz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828800"/>
            <a:ext cx="238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9" descr="кун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875" y="0"/>
            <a:ext cx="2643188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1" name="Picture 5" descr="fairyln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2875" y="6210300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/>
          <p:nvPr/>
        </p:nvSpPr>
        <p:spPr>
          <a:xfrm>
            <a:off x="357158" y="1071546"/>
            <a:ext cx="8215370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4000" b="1" cap="all" dirty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“Біліміңді қолдан”</a:t>
            </a:r>
          </a:p>
          <a:p>
            <a:pPr algn="ctr">
              <a:defRPr/>
            </a:pPr>
            <a:endParaRPr lang="kk-KZ" sz="4000" b="1" cap="all" dirty="0" smtClean="0">
              <a:ln/>
              <a:solidFill>
                <a:schemeClr val="tx2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4000" b="1" cap="all" dirty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Оқулықпен  жұмыс</a:t>
            </a:r>
            <a:endParaRPr lang="ru-RU" sz="4000" b="1" cap="all" dirty="0">
              <a:ln/>
              <a:solidFill>
                <a:schemeClr val="tx2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56" descr="MCj04166460000[1]"/>
          <p:cNvPicPr>
            <a:picLocks noChangeAspect="1" noChangeArrowheads="1"/>
          </p:cNvPicPr>
          <p:nvPr/>
        </p:nvPicPr>
        <p:blipFill>
          <a:blip r:embed="rId13">
            <a:lum bright="-12000"/>
          </a:blip>
          <a:srcRect/>
          <a:stretch>
            <a:fillRect/>
          </a:stretch>
        </p:blipFill>
        <p:spPr bwMode="auto">
          <a:xfrm rot="430893">
            <a:off x="5051616" y="3515862"/>
            <a:ext cx="3767885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4" cstate="print"/>
          <a:srcRect/>
          <a:stretch>
            <a:fillRect/>
          </a:stretch>
        </p:blipFill>
        <p:spPr>
          <a:xfrm>
            <a:off x="1142976" y="2714620"/>
            <a:ext cx="3929091" cy="3111486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385</Words>
  <Application>Microsoft Office PowerPoint</Application>
  <PresentationFormat>Экран (4:3)</PresentationFormat>
  <Paragraphs>146</Paragraphs>
  <Slides>19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Электрондық оқулықпен жұмыс 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Оқулықпен жұмыс 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68</cp:revision>
  <dcterms:created xsi:type="dcterms:W3CDTF">2018-05-07T15:17:42Z</dcterms:created>
  <dcterms:modified xsi:type="dcterms:W3CDTF">2018-05-13T18:12:59Z</dcterms:modified>
</cp:coreProperties>
</file>